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289" r:id="rId3"/>
    <p:sldId id="257" r:id="rId4"/>
    <p:sldId id="258" r:id="rId5"/>
    <p:sldId id="261" r:id="rId6"/>
    <p:sldId id="259" r:id="rId7"/>
    <p:sldId id="274" r:id="rId8"/>
    <p:sldId id="260" r:id="rId9"/>
    <p:sldId id="263" r:id="rId10"/>
    <p:sldId id="275" r:id="rId11"/>
    <p:sldId id="276" r:id="rId12"/>
    <p:sldId id="277" r:id="rId13"/>
    <p:sldId id="279" r:id="rId14"/>
    <p:sldId id="278" r:id="rId15"/>
    <p:sldId id="264" r:id="rId16"/>
    <p:sldId id="281" r:id="rId17"/>
    <p:sldId id="283" r:id="rId18"/>
    <p:sldId id="284" r:id="rId19"/>
    <p:sldId id="285" r:id="rId20"/>
    <p:sldId id="286" r:id="rId21"/>
    <p:sldId id="265" r:id="rId22"/>
    <p:sldId id="280" r:id="rId23"/>
    <p:sldId id="287" r:id="rId24"/>
    <p:sldId id="288" r:id="rId25"/>
    <p:sldId id="267" r:id="rId26"/>
    <p:sldId id="268" r:id="rId27"/>
    <p:sldId id="269" r:id="rId28"/>
    <p:sldId id="290"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78097" autoAdjust="0"/>
  </p:normalViewPr>
  <p:slideViewPr>
    <p:cSldViewPr snapToGrid="0" snapToObjects="1">
      <p:cViewPr>
        <p:scale>
          <a:sx n="98" d="100"/>
          <a:sy n="98" d="100"/>
        </p:scale>
        <p:origin x="-576"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7" d="100"/>
          <a:sy n="107" d="100"/>
        </p:scale>
        <p:origin x="-5200"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CH" dirty="0" smtClean="0"/>
              <a:t>Exciting Football</a:t>
            </a:r>
            <a:endParaRPr lang="fr-CH"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CH" smtClean="0"/>
              <a:t>Chamonix, January 25th, 2013</a:t>
            </a:r>
            <a:endParaRPr lang="fr-CH"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CH" dirty="0" smtClean="0"/>
              <a:t>Markus Frei &amp; Rex Pressl-Wenger</a:t>
            </a:r>
            <a:endParaRPr lang="fr-CH"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171B37-2862-434F-93B5-B9ACF188C3C9}" type="slidenum">
              <a:rPr lang="fr-CH" smtClean="0"/>
              <a:pPr/>
              <a:t>‹N°›</a:t>
            </a:fld>
            <a:endParaRPr lang="fr-CH" dirty="0"/>
          </a:p>
        </p:txBody>
      </p:sp>
    </p:spTree>
    <p:extLst>
      <p:ext uri="{BB962C8B-B14F-4D97-AF65-F5344CB8AC3E}">
        <p14:creationId xmlns:p14="http://schemas.microsoft.com/office/powerpoint/2010/main" xmlns="" val="389857596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CH" dirty="0" smtClean="0"/>
              <a:t>Exciting Football</a:t>
            </a:r>
            <a:endParaRPr lang="fr-CH"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CH" smtClean="0"/>
              <a:t>Chamonix, January 25th, 2013</a:t>
            </a:r>
            <a:endParaRPr lang="fr-CH" dirty="0"/>
          </a:p>
        </p:txBody>
      </p:sp>
      <p:sp>
        <p:nvSpPr>
          <p:cNvPr id="4" name="Espace réservé de l'image des diapositives 3"/>
          <p:cNvSpPr>
            <a:spLocks noGrp="1" noRot="1" noChangeAspect="1"/>
          </p:cNvSpPr>
          <p:nvPr>
            <p:ph type="sldImg" idx="2"/>
          </p:nvPr>
        </p:nvSpPr>
        <p:spPr>
          <a:xfrm>
            <a:off x="1765760" y="457200"/>
            <a:ext cx="3221517" cy="2416138"/>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85478" y="3101938"/>
            <a:ext cx="6667202" cy="5715382"/>
          </a:xfrm>
          <a:prstGeom prst="rect">
            <a:avLst/>
          </a:prstGeom>
        </p:spPr>
        <p:txBody>
          <a:bodyPr vert="horz" lIns="91440" tIns="45720" rIns="91440" bIns="45720" rtlCol="0"/>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CH"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CH" dirty="0" smtClean="0"/>
              <a:t>Markus Frei and Rex Pressl-Wenger</a:t>
            </a:r>
            <a:endParaRPr lang="fr-CH"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8BADA-DB5A-254A-B178-5E046B198BC6}" type="slidenum">
              <a:rPr lang="fr-CH" smtClean="0"/>
              <a:pPr/>
              <a:t>‹N°›</a:t>
            </a:fld>
            <a:endParaRPr lang="fr-CH" dirty="0"/>
          </a:p>
        </p:txBody>
      </p:sp>
    </p:spTree>
    <p:extLst>
      <p:ext uri="{BB962C8B-B14F-4D97-AF65-F5344CB8AC3E}">
        <p14:creationId xmlns:p14="http://schemas.microsoft.com/office/powerpoint/2010/main" xmlns="" val="499551622"/>
      </p:ext>
    </p:extLst>
  </p:cSld>
  <p:clrMap bg1="lt1" tx1="dk1" bg2="lt2" tx2="dk2" accent1="accent1" accent2="accent2" accent3="accent3" accent4="accent4" accent5="accent5" accent6="accent6" hlink="hlink" folHlink="folHlink"/>
  <p:hf/>
  <p:notesStyle>
    <a:lvl1pPr marL="0" algn="l" defTabSz="457200" rtl="0" eaLnBrk="1" latinLnBrk="0" hangingPunct="1">
      <a:defRPr sz="1400" kern="1200">
        <a:solidFill>
          <a:schemeClr val="tx1"/>
        </a:solidFill>
        <a:latin typeface="Arial"/>
        <a:ea typeface="+mn-ea"/>
        <a:cs typeface="Arial"/>
      </a:defRPr>
    </a:lvl1pPr>
    <a:lvl2pPr marL="457200" algn="l" defTabSz="457200" rtl="0" eaLnBrk="1" latinLnBrk="0" hangingPunct="1">
      <a:defRPr sz="1400" kern="1200">
        <a:solidFill>
          <a:schemeClr val="tx1"/>
        </a:solidFill>
        <a:latin typeface="Arial"/>
        <a:ea typeface="+mn-ea"/>
        <a:cs typeface="Arial"/>
      </a:defRPr>
    </a:lvl2pPr>
    <a:lvl3pPr marL="914400" algn="l" defTabSz="457200" rtl="0" eaLnBrk="1" latinLnBrk="0" hangingPunct="1">
      <a:defRPr sz="1400" kern="1200">
        <a:solidFill>
          <a:schemeClr val="tx1"/>
        </a:solidFill>
        <a:latin typeface="Arial"/>
        <a:ea typeface="+mn-ea"/>
        <a:cs typeface="Arial"/>
      </a:defRPr>
    </a:lvl3pPr>
    <a:lvl4pPr marL="1371600" algn="l" defTabSz="457200" rtl="0" eaLnBrk="1" latinLnBrk="0" hangingPunct="1">
      <a:defRPr sz="1400" kern="1200">
        <a:solidFill>
          <a:schemeClr val="tx1"/>
        </a:solidFill>
        <a:latin typeface="Arial"/>
        <a:ea typeface="+mn-ea"/>
        <a:cs typeface="Arial"/>
      </a:defRPr>
    </a:lvl4pPr>
    <a:lvl5pPr marL="1828800" algn="l" defTabSz="457200" rtl="0" eaLnBrk="1" latinLnBrk="0" hangingPunct="1">
      <a:defRPr sz="14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Before beginning this presentation, we would like to know how many of you are already involved in football?</a:t>
            </a:r>
          </a:p>
          <a:p>
            <a:r>
              <a:rPr lang="fr-CH" dirty="0" smtClean="0"/>
              <a:t>As </a:t>
            </a:r>
            <a:r>
              <a:rPr lang="fr-CH" dirty="0" err="1" smtClean="0"/>
              <a:t>chiropractors</a:t>
            </a:r>
            <a:r>
              <a:rPr lang="fr-CH" dirty="0" smtClean="0"/>
              <a:t>? </a:t>
            </a:r>
            <a:r>
              <a:rPr lang="fr-CH" dirty="0" err="1" smtClean="0"/>
              <a:t>Players</a:t>
            </a:r>
            <a:r>
              <a:rPr lang="fr-CH" dirty="0" smtClean="0"/>
              <a:t>? Trainers? Referees? Officials? Parents? You follow the games in the medias? Something else?</a:t>
            </a:r>
          </a:p>
          <a:p>
            <a:r>
              <a:rPr lang="fr-CH" dirty="0" smtClean="0"/>
              <a:t>So out of 22 you are 11(?) already involved in football.</a:t>
            </a:r>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1</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294399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Arsenal in his new stadium increased the ticketing from 37 to 94 M£, the stadium welcomes 60355 spectators . Our club FC Helvetia we have no ticketing revenue end the total budget is 15’000 CHF per year…</a:t>
            </a:r>
          </a:p>
          <a:p>
            <a:r>
              <a:rPr lang="fr-CH" dirty="0" smtClean="0"/>
              <a:t>Arsenal 416 employees, 66 players and more than 30 staff employees Djourou 50’000£ per week… ou 3,5MF per year, Total 120MEuro</a:t>
            </a:r>
          </a:p>
          <a:p>
            <a:endParaRPr lang="fr-CH" dirty="0" smtClean="0"/>
          </a:p>
          <a:p>
            <a:r>
              <a:rPr lang="fr-CH" dirty="0" smtClean="0"/>
              <a:t>Arsenal 15’000£ for primes for a won game, Barça 4M€ for the triple title in 2009</a:t>
            </a:r>
          </a:p>
          <a:p>
            <a:endParaRPr lang="fr-CH" dirty="0" smtClean="0"/>
          </a:p>
          <a:p>
            <a:r>
              <a:rPr lang="fr-CH" dirty="0" smtClean="0"/>
              <a:t>Arsenal budget 380M£</a:t>
            </a:r>
          </a:p>
          <a:p>
            <a:r>
              <a:rPr lang="fr-CH" dirty="0" smtClean="0"/>
              <a:t>Average salary per year / per month for players of:</a:t>
            </a:r>
          </a:p>
          <a:p>
            <a:r>
              <a:rPr lang="fr-FR" sz="1400" kern="1200" dirty="0" smtClean="0">
                <a:solidFill>
                  <a:schemeClr val="tx1"/>
                </a:solidFill>
                <a:latin typeface="Arial"/>
                <a:ea typeface="+mn-ea"/>
                <a:cs typeface="Arial"/>
              </a:rPr>
              <a:t>1 -Chelsea	4.252.109 €	344.321 € / mois	</a:t>
            </a:r>
          </a:p>
          <a:p>
            <a:r>
              <a:rPr lang="fr-FR" sz="1400" kern="1200" dirty="0" smtClean="0">
                <a:solidFill>
                  <a:schemeClr val="tx1"/>
                </a:solidFill>
                <a:latin typeface="Arial"/>
                <a:ea typeface="+mn-ea"/>
                <a:cs typeface="Arial"/>
              </a:rPr>
              <a:t>2 – Manchester City	4.130.008 €	335.334 € / mois	</a:t>
            </a:r>
          </a:p>
          <a:p>
            <a:r>
              <a:rPr lang="en-US" sz="1400" kern="1200" dirty="0" smtClean="0">
                <a:solidFill>
                  <a:schemeClr val="tx1"/>
                </a:solidFill>
                <a:latin typeface="Arial"/>
                <a:ea typeface="+mn-ea"/>
                <a:cs typeface="Arial"/>
              </a:rPr>
              <a:t>3 – Manchester United	3.504.246 €	292.020 € / </a:t>
            </a:r>
            <a:r>
              <a:rPr lang="en-US" sz="1400" kern="1200" dirty="0" err="1" smtClean="0">
                <a:solidFill>
                  <a:schemeClr val="tx1"/>
                </a:solidFill>
                <a:latin typeface="Arial"/>
                <a:ea typeface="+mn-ea"/>
                <a:cs typeface="Arial"/>
              </a:rPr>
              <a:t>mois</a:t>
            </a:r>
            <a:r>
              <a:rPr lang="en-US" sz="1400" kern="1200" dirty="0" smtClean="0">
                <a:solidFill>
                  <a:schemeClr val="tx1"/>
                </a:solidFill>
                <a:latin typeface="Arial"/>
                <a:ea typeface="+mn-ea"/>
                <a:cs typeface="Arial"/>
              </a:rPr>
              <a:t>	</a:t>
            </a:r>
          </a:p>
          <a:p>
            <a:r>
              <a:rPr lang="fr-FR" sz="1400" kern="1200" dirty="0" smtClean="0">
                <a:solidFill>
                  <a:schemeClr val="tx1"/>
                </a:solidFill>
                <a:latin typeface="Arial"/>
                <a:ea typeface="+mn-ea"/>
                <a:cs typeface="Arial"/>
              </a:rPr>
              <a:t>4 – Liverpool	3.387.328 €	282.277 € / mois	</a:t>
            </a:r>
          </a:p>
          <a:p>
            <a:r>
              <a:rPr lang="fr-FR" sz="1400" kern="1200" dirty="0" smtClean="0">
                <a:solidFill>
                  <a:schemeClr val="tx1"/>
                </a:solidFill>
                <a:latin typeface="Arial"/>
                <a:ea typeface="+mn-ea"/>
                <a:cs typeface="Arial"/>
              </a:rPr>
              <a:t>5 – Arsenal	3.265.450 €	272.121 € / mois</a:t>
            </a:r>
          </a:p>
          <a:p>
            <a:r>
              <a:rPr lang="fr-FR" sz="1400" kern="1200" dirty="0" err="1" smtClean="0">
                <a:solidFill>
                  <a:schemeClr val="tx1"/>
                </a:solidFill>
                <a:latin typeface="Arial"/>
                <a:ea typeface="+mn-ea"/>
                <a:cs typeface="Arial"/>
              </a:rPr>
              <a:t>Transfers</a:t>
            </a:r>
            <a:r>
              <a:rPr lang="fr-FR" sz="1400" kern="1200" dirty="0" smtClean="0">
                <a:solidFill>
                  <a:schemeClr val="tx1"/>
                </a:solidFill>
                <a:latin typeface="Arial"/>
                <a:ea typeface="+mn-ea"/>
                <a:cs typeface="Arial"/>
              </a:rPr>
              <a:t> of</a:t>
            </a:r>
            <a:r>
              <a:rPr lang="fr-FR" sz="1400" kern="1200" baseline="0" dirty="0" smtClean="0">
                <a:solidFill>
                  <a:schemeClr val="tx1"/>
                </a:solidFill>
                <a:latin typeface="Arial"/>
                <a:ea typeface="+mn-ea"/>
                <a:cs typeface="Arial"/>
              </a:rPr>
              <a:t> top </a:t>
            </a:r>
            <a:r>
              <a:rPr lang="fr-FR" sz="1400" kern="1200" baseline="0" dirty="0" err="1" smtClean="0">
                <a:solidFill>
                  <a:schemeClr val="tx1"/>
                </a:solidFill>
                <a:latin typeface="Arial"/>
                <a:ea typeface="+mn-ea"/>
                <a:cs typeface="Arial"/>
              </a:rPr>
              <a:t>players</a:t>
            </a:r>
            <a:r>
              <a:rPr lang="fr-FR" sz="1400" kern="1200" baseline="0" dirty="0" smtClean="0">
                <a:solidFill>
                  <a:schemeClr val="tx1"/>
                </a:solidFill>
                <a:latin typeface="Arial"/>
                <a:ea typeface="+mn-ea"/>
                <a:cs typeface="Arial"/>
              </a:rPr>
              <a:t> are </a:t>
            </a:r>
            <a:r>
              <a:rPr lang="fr-FR" sz="1400" kern="1200" baseline="0" dirty="0" err="1" smtClean="0">
                <a:solidFill>
                  <a:schemeClr val="tx1"/>
                </a:solidFill>
                <a:latin typeface="Arial"/>
                <a:ea typeface="+mn-ea"/>
                <a:cs typeface="Arial"/>
              </a:rPr>
              <a:t>very</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expensive</a:t>
            </a:r>
            <a:r>
              <a:rPr lang="fr-FR" sz="1400" kern="1200" baseline="0" dirty="0" smtClean="0">
                <a:solidFill>
                  <a:schemeClr val="tx1"/>
                </a:solidFill>
                <a:latin typeface="Arial"/>
                <a:ea typeface="+mn-ea"/>
                <a:cs typeface="Arial"/>
              </a:rPr>
              <a:t>. In 1982 Maradona to Barcelona for 8M. Barcelona </a:t>
            </a:r>
            <a:r>
              <a:rPr lang="fr-FR" sz="1400" kern="1200" baseline="0" dirty="0" err="1" smtClean="0">
                <a:solidFill>
                  <a:schemeClr val="tx1"/>
                </a:solidFill>
                <a:latin typeface="Arial"/>
                <a:ea typeface="+mn-ea"/>
                <a:cs typeface="Arial"/>
              </a:rPr>
              <a:t>organised</a:t>
            </a:r>
            <a:r>
              <a:rPr lang="fr-FR" sz="1400" kern="1200" baseline="0" dirty="0" smtClean="0">
                <a:solidFill>
                  <a:schemeClr val="tx1"/>
                </a:solidFill>
                <a:latin typeface="Arial"/>
                <a:ea typeface="+mn-ea"/>
                <a:cs typeface="Arial"/>
              </a:rPr>
              <a:t> a </a:t>
            </a:r>
            <a:r>
              <a:rPr lang="fr-FR" sz="1400" kern="1200" baseline="0" dirty="0" err="1" smtClean="0">
                <a:solidFill>
                  <a:schemeClr val="tx1"/>
                </a:solidFill>
                <a:latin typeface="Arial"/>
                <a:ea typeface="+mn-ea"/>
                <a:cs typeface="Arial"/>
              </a:rPr>
              <a:t>huge</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reception</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with</a:t>
            </a:r>
            <a:r>
              <a:rPr lang="fr-FR" sz="1400" kern="1200" baseline="0" dirty="0" smtClean="0">
                <a:solidFill>
                  <a:schemeClr val="tx1"/>
                </a:solidFill>
                <a:latin typeface="Arial"/>
                <a:ea typeface="+mn-ea"/>
                <a:cs typeface="Arial"/>
              </a:rPr>
              <a:t> fans and </a:t>
            </a:r>
            <a:r>
              <a:rPr lang="fr-FR" sz="1400" kern="1200" baseline="0" dirty="0" err="1" smtClean="0">
                <a:solidFill>
                  <a:schemeClr val="tx1"/>
                </a:solidFill>
                <a:latin typeface="Arial"/>
                <a:ea typeface="+mn-ea"/>
                <a:cs typeface="Arial"/>
              </a:rPr>
              <a:t>many</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shirts</a:t>
            </a:r>
            <a:r>
              <a:rPr lang="fr-FR" sz="1400" kern="1200" baseline="0" dirty="0" smtClean="0">
                <a:solidFill>
                  <a:schemeClr val="tx1"/>
                </a:solidFill>
                <a:latin typeface="Arial"/>
                <a:ea typeface="+mn-ea"/>
                <a:cs typeface="Arial"/>
              </a:rPr>
              <a:t> to </a:t>
            </a:r>
            <a:r>
              <a:rPr lang="fr-FR" sz="1400" kern="1200" baseline="0" dirty="0" err="1" smtClean="0">
                <a:solidFill>
                  <a:schemeClr val="tx1"/>
                </a:solidFill>
                <a:latin typeface="Arial"/>
                <a:ea typeface="+mn-ea"/>
                <a:cs typeface="Arial"/>
              </a:rPr>
              <a:t>sell</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After</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this</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event</a:t>
            </a:r>
            <a:r>
              <a:rPr lang="fr-FR" sz="1400" kern="1200" baseline="0" dirty="0" smtClean="0">
                <a:solidFill>
                  <a:schemeClr val="tx1"/>
                </a:solidFill>
                <a:latin typeface="Arial"/>
                <a:ea typeface="+mn-ea"/>
                <a:cs typeface="Arial"/>
              </a:rPr>
              <a:t> the </a:t>
            </a:r>
            <a:r>
              <a:rPr lang="fr-FR" sz="1400" kern="1200" baseline="0" dirty="0" err="1" smtClean="0">
                <a:solidFill>
                  <a:schemeClr val="tx1"/>
                </a:solidFill>
                <a:latin typeface="Arial"/>
                <a:ea typeface="+mn-ea"/>
                <a:cs typeface="Arial"/>
              </a:rPr>
              <a:t>transfer</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was</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already</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financed</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Before</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he</a:t>
            </a:r>
            <a:r>
              <a:rPr lang="fr-FR" sz="1400" kern="1200" baseline="0" dirty="0" smtClean="0">
                <a:solidFill>
                  <a:schemeClr val="tx1"/>
                </a:solidFill>
                <a:latin typeface="Arial"/>
                <a:ea typeface="+mn-ea"/>
                <a:cs typeface="Arial"/>
              </a:rPr>
              <a:t> has </a:t>
            </a:r>
            <a:r>
              <a:rPr lang="fr-FR" sz="1400" kern="1200" baseline="0" dirty="0" err="1" smtClean="0">
                <a:solidFill>
                  <a:schemeClr val="tx1"/>
                </a:solidFill>
                <a:latin typeface="Arial"/>
                <a:ea typeface="+mn-ea"/>
                <a:cs typeface="Arial"/>
              </a:rPr>
              <a:t>played</a:t>
            </a:r>
            <a:r>
              <a:rPr lang="fr-FR" sz="1400" kern="1200" baseline="0" dirty="0" smtClean="0">
                <a:solidFill>
                  <a:schemeClr val="tx1"/>
                </a:solidFill>
                <a:latin typeface="Arial"/>
                <a:ea typeface="+mn-ea"/>
                <a:cs typeface="Arial"/>
              </a:rPr>
              <a:t> </a:t>
            </a:r>
            <a:r>
              <a:rPr lang="fr-FR" sz="1400" kern="1200" baseline="0" dirty="0" err="1" smtClean="0">
                <a:solidFill>
                  <a:schemeClr val="tx1"/>
                </a:solidFill>
                <a:latin typeface="Arial"/>
                <a:ea typeface="+mn-ea"/>
                <a:cs typeface="Arial"/>
              </a:rPr>
              <a:t>any</a:t>
            </a:r>
            <a:r>
              <a:rPr lang="fr-FR" sz="1400" kern="1200" baseline="0" dirty="0" smtClean="0">
                <a:solidFill>
                  <a:schemeClr val="tx1"/>
                </a:solidFill>
                <a:latin typeface="Arial"/>
                <a:ea typeface="+mn-ea"/>
                <a:cs typeface="Arial"/>
              </a:rPr>
              <a:t> minute for </a:t>
            </a:r>
            <a:r>
              <a:rPr lang="fr-FR" sz="1400" kern="1200" baseline="0" dirty="0" err="1" smtClean="0">
                <a:solidFill>
                  <a:schemeClr val="tx1"/>
                </a:solidFill>
                <a:latin typeface="Arial"/>
                <a:ea typeface="+mn-ea"/>
                <a:cs typeface="Arial"/>
              </a:rPr>
              <a:t>his</a:t>
            </a:r>
            <a:r>
              <a:rPr lang="fr-FR" sz="1400" kern="1200" baseline="0" dirty="0" smtClean="0">
                <a:solidFill>
                  <a:schemeClr val="tx1"/>
                </a:solidFill>
                <a:latin typeface="Arial"/>
                <a:ea typeface="+mn-ea"/>
                <a:cs typeface="Arial"/>
              </a:rPr>
              <a:t> new team!</a:t>
            </a:r>
          </a:p>
          <a:p>
            <a:r>
              <a:rPr lang="fr-FR" sz="1400" kern="1200" baseline="0" dirty="0" smtClean="0">
                <a:solidFill>
                  <a:schemeClr val="tx1"/>
                </a:solidFill>
                <a:latin typeface="Arial"/>
                <a:ea typeface="+mn-ea"/>
                <a:cs typeface="Arial"/>
              </a:rPr>
              <a:t>TV </a:t>
            </a:r>
            <a:r>
              <a:rPr lang="fr-FR" sz="1400" kern="1200" baseline="0" dirty="0" err="1" smtClean="0">
                <a:solidFill>
                  <a:schemeClr val="tx1"/>
                </a:solidFill>
                <a:latin typeface="Arial"/>
                <a:ea typeface="+mn-ea"/>
                <a:cs typeface="Arial"/>
              </a:rPr>
              <a:t>rights</a:t>
            </a:r>
            <a:r>
              <a:rPr lang="fr-FR" sz="1400" kern="1200" baseline="0" dirty="0" smtClean="0">
                <a:solidFill>
                  <a:schemeClr val="tx1"/>
                </a:solidFill>
                <a:latin typeface="Arial"/>
                <a:ea typeface="+mn-ea"/>
                <a:cs typeface="Arial"/>
              </a:rPr>
              <a:t>: Spain 2014 800ME, Premier </a:t>
            </a:r>
            <a:r>
              <a:rPr lang="fr-FR" sz="1400" kern="1200" baseline="0" dirty="0" err="1" smtClean="0">
                <a:solidFill>
                  <a:schemeClr val="tx1"/>
                </a:solidFill>
                <a:latin typeface="Arial"/>
                <a:ea typeface="+mn-ea"/>
                <a:cs typeface="Arial"/>
              </a:rPr>
              <a:t>League</a:t>
            </a:r>
            <a:r>
              <a:rPr lang="fr-FR" sz="1400" kern="1200" baseline="0" dirty="0" smtClean="0">
                <a:solidFill>
                  <a:schemeClr val="tx1"/>
                </a:solidFill>
                <a:latin typeface="Arial"/>
                <a:ea typeface="+mn-ea"/>
                <a:cs typeface="Arial"/>
              </a:rPr>
              <a:t> 3B£ for 3 </a:t>
            </a:r>
            <a:r>
              <a:rPr lang="fr-FR" sz="1400" kern="1200" baseline="0" dirty="0" err="1" smtClean="0">
                <a:solidFill>
                  <a:schemeClr val="tx1"/>
                </a:solidFill>
                <a:latin typeface="Arial"/>
                <a:ea typeface="+mn-ea"/>
                <a:cs typeface="Arial"/>
              </a:rPr>
              <a:t>years</a:t>
            </a:r>
            <a:endParaRPr lang="fr-FR" sz="1400" kern="1200" baseline="0" dirty="0" smtClean="0">
              <a:solidFill>
                <a:schemeClr val="tx1"/>
              </a:solidFill>
              <a:latin typeface="Arial"/>
              <a:ea typeface="+mn-ea"/>
              <a:cs typeface="Arial"/>
            </a:endParaRPr>
          </a:p>
          <a:p>
            <a:r>
              <a:rPr lang="fr-FR" sz="1400" kern="1200" baseline="0" dirty="0" smtClean="0">
                <a:solidFill>
                  <a:schemeClr val="tx1"/>
                </a:solidFill>
                <a:latin typeface="Arial"/>
                <a:ea typeface="+mn-ea"/>
                <a:cs typeface="Arial"/>
              </a:rPr>
              <a:t> </a:t>
            </a:r>
            <a:r>
              <a:rPr lang="fr-FR" sz="1400" kern="1200" dirty="0" smtClean="0">
                <a:solidFill>
                  <a:schemeClr val="tx1"/>
                </a:solidFill>
                <a:latin typeface="Arial"/>
                <a:ea typeface="+mn-ea"/>
                <a:cs typeface="Arial"/>
              </a:rPr>
              <a:t>	</a:t>
            </a:r>
          </a:p>
          <a:p>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10</a:t>
            </a:fld>
            <a:endParaRPr lang="fr-CH" dirty="0"/>
          </a:p>
        </p:txBody>
      </p:sp>
    </p:spTree>
    <p:extLst>
      <p:ext uri="{BB962C8B-B14F-4D97-AF65-F5344CB8AC3E}">
        <p14:creationId xmlns:p14="http://schemas.microsoft.com/office/powerpoint/2010/main" xmlns="" val="29536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sz="1400" kern="1200" dirty="0" smtClean="0">
                <a:solidFill>
                  <a:schemeClr val="tx1"/>
                </a:solidFill>
                <a:latin typeface="Arial"/>
                <a:ea typeface="+mn-ea"/>
                <a:cs typeface="Arial"/>
              </a:rPr>
              <a:t>Les ventes de maillots ne cessent elle aussi de se développer ainsi lors de la saison 2009-2010 le club Madrilène a vendu près de 1.200.000 maillots de Cristiano Ronaldo à 85€ l'unité ce qui constitue une ressource d'environ 102.000.000€.</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11</a:t>
            </a:fld>
            <a:endParaRPr lang="fr-CH" dirty="0"/>
          </a:p>
        </p:txBody>
      </p:sp>
    </p:spTree>
    <p:extLst>
      <p:ext uri="{BB962C8B-B14F-4D97-AF65-F5344CB8AC3E}">
        <p14:creationId xmlns:p14="http://schemas.microsoft.com/office/powerpoint/2010/main" xmlns="" val="29536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Emirates stadium name is a 15 years deal for 100M£, recently 150M£ for 5 years on the shirts till 2018/2019</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12</a:t>
            </a:fld>
            <a:endParaRPr lang="fr-CH" dirty="0"/>
          </a:p>
        </p:txBody>
      </p:sp>
    </p:spTree>
    <p:extLst>
      <p:ext uri="{BB962C8B-B14F-4D97-AF65-F5344CB8AC3E}">
        <p14:creationId xmlns:p14="http://schemas.microsoft.com/office/powerpoint/2010/main" xmlns="" val="345490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Even the high value of ManU 1700 M£ the debts are 590M£ and the interest is 107M£</a:t>
            </a:r>
          </a:p>
          <a:p>
            <a:r>
              <a:rPr lang="fr-CH" dirty="0" smtClean="0"/>
              <a:t>In Spain the first division has debts of 1BEuro to the state (social charges) and total debts are 4BEuros</a:t>
            </a:r>
          </a:p>
          <a:p>
            <a:r>
              <a:rPr lang="fr-CH" dirty="0" smtClean="0"/>
              <a:t>There are 23 clubs in Europe which are in a status of default of payment, 22 are from Spain</a:t>
            </a:r>
          </a:p>
          <a:p>
            <a:r>
              <a:rPr lang="fr-CH" dirty="0" smtClean="0"/>
              <a:t>In Germany tax authorities prohibit clubs to have costs higher than revenues, and do not allow debts</a:t>
            </a:r>
          </a:p>
          <a:p>
            <a:r>
              <a:rPr lang="fr-CH" dirty="0" smtClean="0"/>
              <a:t>In Switzerland the SFA adapted</a:t>
            </a:r>
            <a:r>
              <a:rPr lang="fr-CH" baseline="0" dirty="0" smtClean="0"/>
              <a:t> his rules, after the fiasco of Neuchâtel Xamax</a:t>
            </a:r>
          </a:p>
          <a:p>
            <a:r>
              <a:rPr lang="fr-CH" baseline="0" dirty="0" smtClean="0"/>
              <a:t>Why FFP? The main reasons where just discussed and the objective is to ensure the same chances to all clubs (from a financial point of view) and having an independency/autonomy of those clubs</a:t>
            </a:r>
          </a:p>
          <a:p>
            <a:r>
              <a:rPr lang="fr-CH" baseline="0" dirty="0" smtClean="0"/>
              <a:t>First criteria for FFP: no overdue debts to clubs, players and state</a:t>
            </a:r>
            <a:endParaRPr lang="fr-CH" dirty="0" smtClean="0"/>
          </a:p>
          <a:p>
            <a:r>
              <a:rPr lang="fr-CH" dirty="0" smtClean="0"/>
              <a:t>Over three years demonstrate financial balance, without including infrastructures and education</a:t>
            </a:r>
          </a:p>
          <a:p>
            <a:r>
              <a:rPr lang="fr-CH" dirty="0" smtClean="0"/>
              <a:t>The whole process will include some plus minus margins.</a:t>
            </a:r>
          </a:p>
          <a:p>
            <a:r>
              <a:rPr lang="fr-CH" dirty="0" smtClean="0"/>
              <a:t>There will be a maximum of percentage of sponsoring by a single source (private or not) to prevent the death of a club if this sponsor stops his contribution</a:t>
            </a:r>
          </a:p>
          <a:p>
            <a:r>
              <a:rPr lang="fr-CH" dirty="0" smtClean="0"/>
              <a:t>In such a case UEFA will check if the amounts can be related to an economic activity (100 MEuros for PSG from Qatar, compensation PSG should help Qatar)</a:t>
            </a:r>
          </a:p>
          <a:p>
            <a:r>
              <a:rPr lang="fr-CH" dirty="0" smtClean="0"/>
              <a:t>Same case with Chelsea, Abramovitch already spent 800M£…</a:t>
            </a:r>
          </a:p>
          <a:p>
            <a:r>
              <a:rPr lang="fr-CH" dirty="0" smtClean="0"/>
              <a:t>Lets start the system and have a look on how UEFA deals with such cases</a:t>
            </a:r>
          </a:p>
          <a:p>
            <a:r>
              <a:rPr lang="fr-CH" dirty="0" smtClean="0"/>
              <a:t>End of first part</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13</a:t>
            </a:fld>
            <a:endParaRPr lang="fr-CH" dirty="0"/>
          </a:p>
        </p:txBody>
      </p:sp>
    </p:spTree>
    <p:extLst>
      <p:ext uri="{BB962C8B-B14F-4D97-AF65-F5344CB8AC3E}">
        <p14:creationId xmlns:p14="http://schemas.microsoft.com/office/powerpoint/2010/main" xmlns="" val="143633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14</a:t>
            </a:fld>
            <a:endParaRPr lang="fr-CH" dirty="0"/>
          </a:p>
        </p:txBody>
      </p:sp>
    </p:spTree>
    <p:extLst>
      <p:ext uri="{BB962C8B-B14F-4D97-AF65-F5344CB8AC3E}">
        <p14:creationId xmlns:p14="http://schemas.microsoft.com/office/powerpoint/2010/main" xmlns="" val="104418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How to manage the energy needed for the competitions, recovery, flexibility of articulations and muscles, running technics, strength, explosive strength, stretching dynamic work on movements amplitude, pliometry, injuries, food and beverages, medical treatment, doping, etc.</a:t>
            </a:r>
          </a:p>
          <a:p>
            <a:r>
              <a:rPr lang="fr-CH" dirty="0" smtClean="0"/>
              <a:t>Every thing you need to do something with the ball, Coordinative</a:t>
            </a:r>
            <a:r>
              <a:rPr lang="fr-CH" baseline="0" dirty="0" smtClean="0"/>
              <a:t> capabilities</a:t>
            </a:r>
          </a:p>
          <a:p>
            <a:r>
              <a:rPr lang="fr-CH" baseline="0" dirty="0" smtClean="0"/>
              <a:t>What is tactics and what is behaviour? Zone, offensive, defensive, transitions, individual, blocks, teams, special situations</a:t>
            </a:r>
          </a:p>
          <a:p>
            <a:r>
              <a:rPr lang="fr-CH" baseline="0" dirty="0" smtClean="0"/>
              <a:t>Readyness to learn, willingness, cognitive capabilities, the catalog (synapsic connexions), anticipation, body language, simulations</a:t>
            </a:r>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15</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2504269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xfrm>
            <a:off x="1765300" y="457200"/>
            <a:ext cx="3222625" cy="2416175"/>
          </a:xfrm>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Philosophy defines the quality of play. She provides us criteria to observe and </a:t>
            </a:r>
            <a:r>
              <a:rPr lang="en-US" dirty="0" err="1" smtClean="0"/>
              <a:t>anlyse</a:t>
            </a:r>
            <a:r>
              <a:rPr lang="en-US" dirty="0" smtClean="0"/>
              <a:t> the games at</a:t>
            </a:r>
            <a:r>
              <a:rPr lang="en-US" baseline="0" dirty="0" smtClean="0"/>
              <a:t> all levels</a:t>
            </a:r>
            <a:endParaRPr lang="en-US" dirty="0" smtClean="0"/>
          </a:p>
          <a:p>
            <a:pPr eaLnBrk="1" hangingPunct="1">
              <a:spcBef>
                <a:spcPct val="0"/>
              </a:spcBef>
            </a:pPr>
            <a:r>
              <a:rPr lang="en-US" dirty="0" smtClean="0"/>
              <a:t>Philosophy focuses thoughts and actions of players and trainers toward a common objective. Our strengths and energies are combined to enables</a:t>
            </a:r>
            <a:r>
              <a:rPr lang="en-US" baseline="0" dirty="0" smtClean="0"/>
              <a:t> the development of a culture of </a:t>
            </a:r>
            <a:r>
              <a:rPr lang="en-US" dirty="0" smtClean="0"/>
              <a:t>football.</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Philosophy is the starting point as well as the ultimate objective of education. We must train as we want to play et we want to play as we train</a:t>
            </a:r>
          </a:p>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normAutofit/>
          </a:bodyPr>
          <a:lstStyle/>
          <a:p>
            <a:r>
              <a:rPr lang="fr-FR" dirty="0" smtClean="0"/>
              <a:t>VIDEO TE</a:t>
            </a: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Thanks to Sonia (time and videos)</a:t>
            </a:r>
          </a:p>
          <a:p>
            <a:r>
              <a:rPr lang="fr-CH" dirty="0" smtClean="0"/>
              <a:t>Thanks to Yves (time, vidéos, pptx)</a:t>
            </a:r>
          </a:p>
          <a:p>
            <a:r>
              <a:rPr lang="fr-CH" dirty="0" smtClean="0"/>
              <a:t>Bernard (quite the second presenter, lot of time dedicated to elite football)</a:t>
            </a:r>
          </a:p>
          <a:p>
            <a:r>
              <a:rPr lang="fr-CH" dirty="0" smtClean="0"/>
              <a:t>Pierre Time to financial fair-play, betting, criminality, how associations funtion on legal/regulation point of view)</a:t>
            </a:r>
          </a:p>
          <a:p>
            <a:r>
              <a:rPr lang="fr-CH" dirty="0" smtClean="0"/>
              <a:t>Markus for being here</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2</a:t>
            </a:fld>
            <a:endParaRPr lang="fr-CH" dirty="0"/>
          </a:p>
        </p:txBody>
      </p:sp>
    </p:spTree>
    <p:extLst>
      <p:ext uri="{BB962C8B-B14F-4D97-AF65-F5344CB8AC3E}">
        <p14:creationId xmlns:p14="http://schemas.microsoft.com/office/powerpoint/2010/main" xmlns="" val="246750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685800" y="4343401"/>
            <a:ext cx="5486400" cy="4114800"/>
          </a:xfrm>
          <a:prstGeom prst="rect">
            <a:avLst/>
          </a:prstGeom>
          <a:solidFill>
            <a:srgbClr val="FFFFFF"/>
          </a:solidFill>
          <a:ln>
            <a:solidFill>
              <a:srgbClr val="000000"/>
            </a:solidFill>
            <a:miter lim="800000"/>
            <a:headEnd/>
            <a:tailEnd/>
          </a:ln>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VIDEO FOOT à 7.</a:t>
            </a:r>
          </a:p>
          <a:p>
            <a:r>
              <a:rPr lang="fr-CH" dirty="0" smtClean="0"/>
              <a:t>Basically a trainer must be able to demonstrate in practice what he requires the players to do.</a:t>
            </a:r>
            <a:r>
              <a:rPr lang="fr-CH" baseline="0" dirty="0" smtClean="0"/>
              <a:t> He must be able to explain in different manners what he wants from his team. He must be a good observer as well as have a perfect comprehension of what he wants from the players or the team. This important to detect wrong executions and correct them.</a:t>
            </a:r>
          </a:p>
          <a:p>
            <a:r>
              <a:rPr lang="fr-CH" baseline="0" dirty="0" smtClean="0"/>
              <a:t>Very often the kids trainer is a single guy who should manage everything, the professional trainer works with a staff whome he assumes the ultimate responsibility, meaning he is accountable so he will be fired!</a:t>
            </a:r>
          </a:p>
          <a:p>
            <a:r>
              <a:rPr lang="fr-CH" baseline="0" dirty="0" smtClean="0"/>
              <a:t>Educate, pass the diplomas, train and practice and go to the next step. As with the training of players, work according the methodology (easy to difficult, simple to complex, be successfull before progressing further, work analytically and globaly, in such a way theat the final form is always the real game)</a:t>
            </a:r>
          </a:p>
          <a:p>
            <a:r>
              <a:rPr lang="fr-CH" baseline="0" dirty="0" smtClean="0"/>
              <a:t>Knowledge of the basics of your level (category), however specialists (like medical doctors) will support the courses at each level.</a:t>
            </a:r>
          </a:p>
          <a:p>
            <a:r>
              <a:rPr lang="fr-CH" baseline="0" dirty="0" smtClean="0"/>
              <a:t>Some tools will also be provided depending on the level (communication, psychology, interpersonal skills (with all actors)</a:t>
            </a:r>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21</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1796824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Between the different levels, at least one year practice</a:t>
            </a:r>
          </a:p>
          <a:p>
            <a:r>
              <a:rPr lang="fr-CH" dirty="0" smtClean="0"/>
              <a:t>Some levels need to be</a:t>
            </a:r>
            <a:r>
              <a:rPr lang="fr-CH" baseline="0" dirty="0" smtClean="0"/>
              <a:t> successful on a pre-examination before attending the course</a:t>
            </a:r>
          </a:p>
          <a:p>
            <a:r>
              <a:rPr lang="fr-CH" baseline="0" dirty="0" smtClean="0"/>
              <a:t>To go to the next course a participant must be succesful in the final examination of the attended level</a:t>
            </a:r>
          </a:p>
          <a:p>
            <a:r>
              <a:rPr lang="fr-CH" baseline="0" dirty="0" smtClean="0"/>
              <a:t>At each level there is at least one lecture provided by a medical specialist to educate trainers on the physiology and personality of the players they should train</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22</a:t>
            </a:fld>
            <a:endParaRPr lang="fr-CH" dirty="0"/>
          </a:p>
        </p:txBody>
      </p:sp>
    </p:spTree>
    <p:extLst>
      <p:ext uri="{BB962C8B-B14F-4D97-AF65-F5344CB8AC3E}">
        <p14:creationId xmlns:p14="http://schemas.microsoft.com/office/powerpoint/2010/main" xmlns="" val="4121171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b="1" dirty="0" smtClean="0">
                <a:solidFill>
                  <a:srgbClr val="FF0000"/>
                </a:solidFill>
              </a:rPr>
              <a:t>VIDEO René Borkovic</a:t>
            </a:r>
          </a:p>
          <a:p>
            <a:r>
              <a:rPr lang="fr-CH" dirty="0" smtClean="0"/>
              <a:t>Basically a trainer must be able to demonstrate in practice what he requires the players to do.</a:t>
            </a:r>
            <a:r>
              <a:rPr lang="fr-CH" baseline="0" dirty="0" smtClean="0"/>
              <a:t> He must be able to explain in different manners what he wants from his team. He must be a good observer as well as have a perfect comprehension of what he wants from the players or the team. This important to detect wrong executions and correct them.</a:t>
            </a:r>
          </a:p>
          <a:p>
            <a:r>
              <a:rPr lang="fr-CH" baseline="0" dirty="0" smtClean="0"/>
              <a:t>Very often the kids trainer is a single guy who should manage everything, the professional trainer works with a staff whome he assumes the ultimate responsibility, meaning he is accountable so he will be fired!</a:t>
            </a:r>
          </a:p>
          <a:p>
            <a:r>
              <a:rPr lang="fr-CH" baseline="0" dirty="0" smtClean="0"/>
              <a:t>Educate, pass the diplomas, train and practice and go to the next step. As with the training of players, work according the methodology (easy to difficult, simple to complex, be successfull before progressing further, work analytically and globaly, in such a way theat the final form is always the real game)</a:t>
            </a:r>
          </a:p>
          <a:p>
            <a:r>
              <a:rPr lang="fr-CH" baseline="0" dirty="0" smtClean="0"/>
              <a:t>Knowledge of the basics of your level (category), however specialists (like medical doctors) will support the courses at each level.</a:t>
            </a:r>
          </a:p>
          <a:p>
            <a:r>
              <a:rPr lang="fr-CH" baseline="0" dirty="0" smtClean="0"/>
              <a:t>Some tools will also be provided depending on the level (communication, psychology, interpersonal skills (with all actors)</a:t>
            </a:r>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23</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1796824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Basically a trainer must be able to demonstrate in practice what he requires the players to do.</a:t>
            </a:r>
            <a:r>
              <a:rPr lang="fr-CH" baseline="0" dirty="0" smtClean="0"/>
              <a:t> He must be able to explain in different manners what he wants from his team. He must be a good observer as well as have a perfect comprehension of what he wants from the players or the team. This important to detect wrong executions and correct them.</a:t>
            </a:r>
          </a:p>
          <a:p>
            <a:r>
              <a:rPr lang="fr-CH" baseline="0" dirty="0" smtClean="0"/>
              <a:t>Very often the kids trainer is a single guy who should manage everything, the professional trainer works with a staff whome he assumes the ultimate responsibility, meaning he is accountable so he will be fired!</a:t>
            </a:r>
          </a:p>
          <a:p>
            <a:r>
              <a:rPr lang="fr-CH" baseline="0" dirty="0" smtClean="0"/>
              <a:t>Educate, pass the diplomas, train and practice and go to the next step. As with the training of players, work according the methodology (easy to difficult, simple to complex, be successfull before progressing further, work analytically and globaly, in such a way theat the final form is always the real game)</a:t>
            </a:r>
          </a:p>
          <a:p>
            <a:r>
              <a:rPr lang="fr-CH" baseline="0" dirty="0" smtClean="0"/>
              <a:t>Knowledge of the basics of your level (category), however specialists (like medical doctors) will support the courses at each level.</a:t>
            </a:r>
          </a:p>
          <a:p>
            <a:r>
              <a:rPr lang="fr-CH" baseline="0" dirty="0" smtClean="0"/>
              <a:t>Some tools will also be provided depending on the level (communication, psychology, interpersonal skills (with all actors)</a:t>
            </a:r>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24</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1796824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Lets come to the content of training</a:t>
            </a:r>
          </a:p>
          <a:p>
            <a:r>
              <a:rPr lang="fr-CH" dirty="0" smtClean="0"/>
              <a:t>What can you see on this slide?</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25</a:t>
            </a:fld>
            <a:endParaRPr lang="fr-CH" dirty="0"/>
          </a:p>
        </p:txBody>
      </p:sp>
    </p:spTree>
    <p:extLst>
      <p:ext uri="{BB962C8B-B14F-4D97-AF65-F5344CB8AC3E}">
        <p14:creationId xmlns:p14="http://schemas.microsoft.com/office/powerpoint/2010/main" xmlns="" val="2439300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1:1</a:t>
            </a:r>
            <a:r>
              <a:rPr lang="fr-CH" baseline="0" dirty="0" smtClean="0"/>
              <a:t> offensive</a:t>
            </a:r>
          </a:p>
          <a:p>
            <a:r>
              <a:rPr lang="fr-CH" baseline="0" dirty="0" smtClean="0"/>
              <a:t>The striker must be able to fake or dribble the center back and to make a goal by shooting or dribbling the goal-keeper</a:t>
            </a:r>
          </a:p>
          <a:p>
            <a:r>
              <a:rPr lang="fr-CH" baseline="0" dirty="0" smtClean="0"/>
              <a:t>Which skills does he need to accomplish this?</a:t>
            </a:r>
          </a:p>
          <a:p>
            <a:r>
              <a:rPr lang="fr-CH" baseline="0" dirty="0" smtClean="0"/>
              <a:t>How can you fake or dribble an opponent?</a:t>
            </a:r>
          </a:p>
          <a:p>
            <a:r>
              <a:rPr lang="fr-CH" baseline="0" dirty="0" smtClean="0"/>
              <a:t>You need a high level of coordination: Orientation, Differentiation (Dosing), Rythm, Balance and Reaction</a:t>
            </a:r>
          </a:p>
          <a:p>
            <a:r>
              <a:rPr lang="fr-CH" baseline="0" dirty="0" smtClean="0"/>
              <a:t>Coordinative capabilities are essential for ball handling – Te</a:t>
            </a:r>
          </a:p>
          <a:p>
            <a:r>
              <a:rPr lang="fr-CH" baseline="0" dirty="0" smtClean="0"/>
              <a:t>In addition from a physical condition point of view you must have a good acceleration, run fast and to deal with explosive strength when shooting, and this from the first minute until the last one (Fergie time)</a:t>
            </a:r>
          </a:p>
          <a:p>
            <a:r>
              <a:rPr lang="fr-CH" baseline="0" dirty="0" smtClean="0"/>
              <a:t>From a Ta point of view you should dynamically recognize the situation in order to take advantage of the situation as early as possible, in the next step you should look at the goal-keeper and to act accordingly (shoot, lob, dribble,)</a:t>
            </a:r>
          </a:p>
          <a:p>
            <a:r>
              <a:rPr lang="fr-CH" baseline="0" dirty="0" smtClean="0"/>
              <a:t>From a mental point of view, your cognitive capabilities help you to anticipate the situation in the catalogue of situations you built by learning and training –, then you have the courage to decide to make a goal from this situation, you have the willingness to be successfull, etc</a:t>
            </a:r>
          </a:p>
          <a:p>
            <a:r>
              <a:rPr lang="fr-CH" baseline="0" dirty="0" smtClean="0"/>
              <a:t>1:1 defensive</a:t>
            </a:r>
          </a:p>
          <a:p>
            <a:r>
              <a:rPr lang="fr-CH" baseline="0" dirty="0" smtClean="0"/>
              <a:t>The defender need more or less the same capabilities because he will provide the appropriate response</a:t>
            </a:r>
          </a:p>
          <a:p>
            <a:r>
              <a:rPr lang="fr-CH" baseline="0" dirty="0" smtClean="0"/>
              <a:t>ORDRE again if he can go to a duel he will probably use a sliding tackling</a:t>
            </a:r>
          </a:p>
          <a:p>
            <a:r>
              <a:rPr lang="fr-CH" baseline="0" dirty="0" smtClean="0"/>
              <a:t>CO, he must be strong, fast, explosive, untill the last minute</a:t>
            </a:r>
          </a:p>
          <a:p>
            <a:r>
              <a:rPr lang="fr-CH" baseline="0" dirty="0" smtClean="0"/>
              <a:t>TA he has to orient his opponent, he must monitor the distance to his opponent in such a way that he never allows direct access to the goal by running or shooting. By doing this he will slow down the center forward and enables teammate to join. When he feels he can trigger the sliding tackling then go.</a:t>
            </a:r>
          </a:p>
          <a:p>
            <a:r>
              <a:rPr lang="fr-CH" baseline="0" dirty="0" smtClean="0"/>
              <a:t>Mental: He is taking big risks so his behaviour is critical</a:t>
            </a:r>
          </a:p>
          <a:p>
            <a:r>
              <a:rPr lang="fr-CH" baseline="0" dirty="0" smtClean="0"/>
              <a:t>Video Messi and Video Coerver</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26</a:t>
            </a:fld>
            <a:endParaRPr lang="fr-CH" dirty="0"/>
          </a:p>
        </p:txBody>
      </p:sp>
    </p:spTree>
    <p:extLst>
      <p:ext uri="{BB962C8B-B14F-4D97-AF65-F5344CB8AC3E}">
        <p14:creationId xmlns:p14="http://schemas.microsoft.com/office/powerpoint/2010/main" xmlns="" val="1387969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This slide combined with the last two ones offer training themes and sessions for several years…</a:t>
            </a:r>
          </a:p>
          <a:p>
            <a:r>
              <a:rPr lang="fr-CH" dirty="0" smtClean="0"/>
              <a:t>Set objectives short, mid and</a:t>
            </a:r>
            <a:r>
              <a:rPr lang="fr-CH" baseline="0" dirty="0" smtClean="0"/>
              <a:t> long term and plan according to your players level.</a:t>
            </a:r>
          </a:p>
          <a:p>
            <a:r>
              <a:rPr lang="fr-CH" baseline="0" dirty="0" smtClean="0"/>
              <a:t>At the end you will see VIDEO Great Goals</a:t>
            </a:r>
          </a:p>
          <a:p>
            <a:r>
              <a:rPr lang="fr-CH" baseline="0" dirty="0" smtClean="0"/>
              <a:t>VIDEO CONTRE RONALDO ROONEY</a:t>
            </a:r>
          </a:p>
          <a:p>
            <a:r>
              <a:rPr lang="fr-CH" baseline="0" dirty="0" smtClean="0"/>
              <a:t>VIDEO DECISIONS</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27</a:t>
            </a:fld>
            <a:endParaRPr lang="fr-CH" dirty="0"/>
          </a:p>
        </p:txBody>
      </p:sp>
    </p:spTree>
    <p:extLst>
      <p:ext uri="{BB962C8B-B14F-4D97-AF65-F5344CB8AC3E}">
        <p14:creationId xmlns:p14="http://schemas.microsoft.com/office/powerpoint/2010/main" xmlns="" val="27447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Is</a:t>
            </a:r>
            <a:r>
              <a:rPr lang="fr-CH" baseline="0" dirty="0" smtClean="0"/>
              <a:t> it just a game dedicated to gentlemen where 22 brutes fight for a single ball? No of course!</a:t>
            </a:r>
          </a:p>
          <a:p>
            <a:r>
              <a:rPr lang="fr-CH" baseline="0" dirty="0" smtClean="0"/>
              <a:t>It is a sound sport contributing to the health of all players</a:t>
            </a:r>
          </a:p>
          <a:p>
            <a:r>
              <a:rPr lang="fr-CH" baseline="0" dirty="0" smtClean="0"/>
              <a:t>It is a fascinating game providing pleasure, passion and fun at each level of football</a:t>
            </a:r>
          </a:p>
          <a:p>
            <a:r>
              <a:rPr lang="fr-CH" baseline="0" dirty="0" smtClean="0"/>
              <a:t>It is a fantastic social impact, remember 2011, 4 months after the tsunami the japanese women team won the world championship in Germany. </a:t>
            </a:r>
            <a:r>
              <a:rPr lang="fr-CH" b="1" baseline="0" dirty="0" smtClean="0">
                <a:solidFill>
                  <a:srgbClr val="FF0000"/>
                </a:solidFill>
              </a:rPr>
              <a:t>VIDEO</a:t>
            </a:r>
            <a:r>
              <a:rPr lang="fr-CH" baseline="0" dirty="0" smtClean="0"/>
              <a:t>. At the end of the final game the players told every media that their main motivation was to demonstrate that Japan could be successfull even under hard circumstances.</a:t>
            </a:r>
          </a:p>
          <a:p>
            <a:r>
              <a:rPr lang="fr-CH" baseline="0" dirty="0" smtClean="0"/>
              <a:t>It is a wonderfull educational tool developping values, readyness to learn, self-confidence, willingness, team spirit, winning attitudes, etc…</a:t>
            </a:r>
          </a:p>
          <a:p>
            <a:r>
              <a:rPr lang="fr-CH" baseline="0" dirty="0" smtClean="0"/>
              <a:t>So you understand that we will talk about our passion while having a secret objective: at the end of our presentation (may be even before) you will agree that football is wonderfull</a:t>
            </a:r>
          </a:p>
          <a:p>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3</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381927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b="1" dirty="0" smtClean="0">
                <a:solidFill>
                  <a:srgbClr val="FF0000"/>
                </a:solidFill>
              </a:rPr>
              <a:t>Organization of football</a:t>
            </a:r>
            <a:r>
              <a:rPr lang="fr-CH" dirty="0" smtClean="0"/>
              <a:t>: let’s talk about the FIFA</a:t>
            </a:r>
            <a:r>
              <a:rPr lang="fr-CH" baseline="0" dirty="0" smtClean="0"/>
              <a:t> and other associations, the rules, the competitions, finance and merchandising, the materials, the grounds, transports etc..</a:t>
            </a:r>
            <a:endParaRPr lang="fr-CH" dirty="0" smtClean="0"/>
          </a:p>
          <a:p>
            <a:r>
              <a:rPr lang="fr-CH" sz="1400" baseline="0" dirty="0" smtClean="0">
                <a:latin typeface="Arial"/>
                <a:cs typeface="Arial"/>
              </a:rPr>
              <a:t>First of all, notice that we will not differentiate boys and girls because in most cases we consider both. This is valid for kids, teenagers, young adult and seniors. We will also talk about base football, how young talents are managed in Switzerland and professional football.</a:t>
            </a:r>
            <a:endParaRPr lang="fr-CH" sz="1400" dirty="0" smtClean="0">
              <a:latin typeface="Arial"/>
              <a:cs typeface="Arial"/>
            </a:endParaRPr>
          </a:p>
          <a:p>
            <a:r>
              <a:rPr lang="fr-CH" sz="1400" b="1" dirty="0" smtClean="0">
                <a:solidFill>
                  <a:srgbClr val="FF0000"/>
                </a:solidFill>
                <a:latin typeface="Arial"/>
                <a:cs typeface="Arial"/>
              </a:rPr>
              <a:t>Actors of football</a:t>
            </a:r>
            <a:r>
              <a:rPr lang="fr-CH" sz="1400" dirty="0" smtClean="0">
                <a:latin typeface="Arial"/>
                <a:cs typeface="Arial"/>
              </a:rPr>
              <a:t>: Who would you mention as actors or contributors to football: clubs and</a:t>
            </a:r>
            <a:r>
              <a:rPr lang="fr-CH" sz="1400" baseline="0" dirty="0" smtClean="0">
                <a:latin typeface="Arial"/>
                <a:cs typeface="Arial"/>
              </a:rPr>
              <a:t> teams, players, referees, trainers, team staff, parents, fans, spectators, hooligans, stadium staff, medias, authorities as well as … you chiropracters</a:t>
            </a:r>
          </a:p>
          <a:p>
            <a:r>
              <a:rPr lang="fr-CH" sz="1400" b="1" dirty="0" smtClean="0">
                <a:solidFill>
                  <a:srgbClr val="FF0000"/>
                </a:solidFill>
                <a:latin typeface="Arial"/>
                <a:cs typeface="Arial"/>
              </a:rPr>
              <a:t>Skills, competencies, capabilities, knowledge</a:t>
            </a:r>
            <a:r>
              <a:rPr lang="fr-CH" sz="1400" dirty="0" smtClean="0">
                <a:latin typeface="Arial"/>
                <a:cs typeface="Arial"/>
              </a:rPr>
              <a:t>: here you will get information and examples about Co, Te, Ta, mental skills etc. we will dedicate some time to trainer education including methodology, objective planning, and why practising and understanding practice is crucial</a:t>
            </a:r>
          </a:p>
          <a:p>
            <a:r>
              <a:rPr lang="fr-CH" sz="1400" b="1" dirty="0" smtClean="0">
                <a:solidFill>
                  <a:srgbClr val="FF0000"/>
                </a:solidFill>
                <a:latin typeface="Arial"/>
                <a:cs typeface="Arial"/>
              </a:rPr>
              <a:t>Top football (nations, clubs, players)</a:t>
            </a:r>
            <a:r>
              <a:rPr lang="fr-CH" sz="1400" dirty="0" smtClean="0">
                <a:latin typeface="Arial"/>
                <a:cs typeface="Arial"/>
              </a:rPr>
              <a:t>: Markus will developp several chapters</a:t>
            </a:r>
            <a:r>
              <a:rPr lang="fr-CH" sz="1400" baseline="0" dirty="0" smtClean="0">
                <a:latin typeface="Arial"/>
                <a:cs typeface="Arial"/>
              </a:rPr>
              <a:t> of top football activities for a trainer: act as a manager (inside and outside –media), how to get 120% of each player, know the opponent as well as your own team, manage injured players, the limits between medical care and doping. How to cope with simulations…etc.</a:t>
            </a:r>
          </a:p>
          <a:p>
            <a:r>
              <a:rPr lang="fr-CH" sz="1400" b="1" dirty="0" smtClean="0">
                <a:solidFill>
                  <a:srgbClr val="FF0000"/>
                </a:solidFill>
                <a:latin typeface="Arial"/>
                <a:cs typeface="Arial"/>
              </a:rPr>
              <a:t>What about science in football</a:t>
            </a:r>
            <a:r>
              <a:rPr lang="fr-CH" sz="1400" dirty="0" smtClean="0">
                <a:latin typeface="Arial"/>
                <a:cs typeface="Arial"/>
              </a:rPr>
              <a:t>: biology (energy sources, </a:t>
            </a:r>
            <a:r>
              <a:rPr lang="fr-CH" sz="1400" baseline="0" dirty="0" smtClean="0">
                <a:latin typeface="Arial"/>
                <a:cs typeface="Arial"/>
              </a:rPr>
              <a:t>food and drinking, recovery)</a:t>
            </a:r>
            <a:r>
              <a:rPr lang="fr-CH" sz="1400" dirty="0" smtClean="0">
                <a:latin typeface="Arial"/>
                <a:cs typeface="Arial"/>
              </a:rPr>
              <a:t>,</a:t>
            </a:r>
            <a:r>
              <a:rPr lang="fr-CH" sz="1400" baseline="0" dirty="0" smtClean="0">
                <a:latin typeface="Arial"/>
                <a:cs typeface="Arial"/>
              </a:rPr>
              <a:t> biomechanics (optimize speed, running, strength, explosive strength), neurosciences, psychology, cognitive development, statistics (game statistics, behavioral statistics, GPS) etc…</a:t>
            </a:r>
            <a:endParaRPr lang="fr-CH" sz="1400" dirty="0" smtClean="0">
              <a:latin typeface="Arial"/>
              <a:cs typeface="Arial"/>
            </a:endParaRPr>
          </a:p>
          <a:p>
            <a:endParaRPr lang="fr-CH" sz="1400" dirty="0">
              <a:latin typeface="Arial"/>
              <a:cs typeface="Arial"/>
            </a:endParaRPr>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4</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213464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sz="1200" kern="1200" dirty="0" smtClean="0">
                <a:solidFill>
                  <a:schemeClr val="tx1"/>
                </a:solidFill>
                <a:latin typeface="+mn-lt"/>
                <a:ea typeface="+mn-ea"/>
                <a:cs typeface="+mn-cs"/>
              </a:rPr>
              <a:t>First part</a:t>
            </a:r>
            <a:endParaRPr lang="fr-CH" dirty="0"/>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5</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102526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a:t>First of all, you can see here an example of what organization could be in football…</a:t>
            </a:r>
            <a:r>
              <a:rPr lang="fr-CH" dirty="0" smtClean="0"/>
              <a:t>International </a:t>
            </a:r>
            <a:r>
              <a:rPr lang="fr-CH" dirty="0"/>
              <a:t>Federation of Association </a:t>
            </a:r>
            <a:r>
              <a:rPr lang="fr-CH" dirty="0" smtClean="0"/>
              <a:t>Football, but the french acronym stays valid. Motto: </a:t>
            </a:r>
            <a:r>
              <a:rPr lang="fr-CH" i="1" dirty="0"/>
              <a:t>For the Game. For the World</a:t>
            </a:r>
            <a:r>
              <a:rPr lang="fr-CH" i="1" dirty="0" smtClean="0"/>
              <a:t>. Role: </a:t>
            </a:r>
            <a:r>
              <a:rPr lang="fr-CH" dirty="0"/>
              <a:t>The laws that govern football, FIFA frequently takes active roles in the running of the sport and developing the game around the world. One of its sanctions is to suspend teams and associated members from international competition when a government interferes in the running of FIFA's associate member organisations or if the associate is not functioning properly</a:t>
            </a:r>
            <a:r>
              <a:rPr lang="fr-CH" dirty="0" smtClean="0"/>
              <a:t>.</a:t>
            </a:r>
          </a:p>
          <a:p>
            <a:r>
              <a:rPr lang="fr-CH" dirty="0" smtClean="0"/>
              <a:t>UEFA has more or less the same role but in Europe.</a:t>
            </a:r>
          </a:p>
          <a:p>
            <a:r>
              <a:rPr lang="fr-CH" dirty="0" smtClean="0"/>
              <a:t>SFA is member of UEFA and FIFA and deals with all aspects off football in CH</a:t>
            </a:r>
          </a:p>
          <a:p>
            <a:pPr marL="0" marR="0" indent="0" algn="l" defTabSz="457200" rtl="0" eaLnBrk="1" fontAlgn="auto" latinLnBrk="0" hangingPunct="1">
              <a:lnSpc>
                <a:spcPct val="100000"/>
              </a:lnSpc>
              <a:spcBef>
                <a:spcPts val="0"/>
              </a:spcBef>
              <a:spcAft>
                <a:spcPts val="0"/>
              </a:spcAft>
              <a:buClrTx/>
              <a:buSzTx/>
              <a:buFontTx/>
              <a:buNone/>
              <a:tabLst/>
              <a:defRPr/>
            </a:pPr>
            <a:r>
              <a:rPr lang="fr-CH" dirty="0" smtClean="0"/>
              <a:t>Associations have their own regulations to govern all aspects of football. Also they don’t like if clubs go to civil juridictions, and they have point which foresees sanctions for clubs which do so. We had the case with Sion in Switzerland. At the end, Sion lost on all aspects!</a:t>
            </a:r>
          </a:p>
          <a:p>
            <a:r>
              <a:rPr lang="fr-CH" dirty="0" smtClean="0"/>
              <a:t>Fans club Juventus: 180 M worldwide, 43 M in Europe, 12M in Italy!</a:t>
            </a:r>
          </a:p>
          <a:p>
            <a:r>
              <a:rPr lang="fr-CH" b="1" dirty="0" smtClean="0">
                <a:solidFill>
                  <a:srgbClr val="FF0000"/>
                </a:solidFill>
              </a:rPr>
              <a:t>FUTSAL VIDEO.</a:t>
            </a:r>
          </a:p>
          <a:p>
            <a:r>
              <a:rPr lang="fr-CH" dirty="0" smtClean="0"/>
              <a:t>J+S: 60 MCHF for 75 sports</a:t>
            </a:r>
          </a:p>
          <a:p>
            <a:r>
              <a:rPr lang="fr-CH" dirty="0" smtClean="0"/>
              <a:t>Swiss Olympics: financial support for talents and in antidoping</a:t>
            </a:r>
          </a:p>
          <a:p>
            <a:r>
              <a:rPr lang="fr-CH" dirty="0" smtClean="0"/>
              <a:t>CIES last demographic study and study about young players used in the Swiss championship</a:t>
            </a:r>
          </a:p>
        </p:txBody>
      </p:sp>
      <p:sp>
        <p:nvSpPr>
          <p:cNvPr id="4" name="Espace réservé du numéro de diapositive 3"/>
          <p:cNvSpPr>
            <a:spLocks noGrp="1"/>
          </p:cNvSpPr>
          <p:nvPr>
            <p:ph type="sldNum" sz="quarter" idx="10"/>
          </p:nvPr>
        </p:nvSpPr>
        <p:spPr/>
        <p:txBody>
          <a:bodyPr/>
          <a:lstStyle/>
          <a:p>
            <a:fld id="{989FC454-79A5-304D-B8A6-BBFB61E5C8F0}" type="slidenum">
              <a:rPr lang="fr-CH" smtClean="0"/>
              <a:pPr/>
              <a:t>6</a:t>
            </a:fld>
            <a:endParaRPr lang="fr-CH"/>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e l'en-tête 6"/>
          <p:cNvSpPr>
            <a:spLocks noGrp="1"/>
          </p:cNvSpPr>
          <p:nvPr>
            <p:ph type="hdr" sz="quarter" idx="13"/>
          </p:nvPr>
        </p:nvSpPr>
        <p:spPr/>
        <p:txBody>
          <a:bodyPr/>
          <a:lstStyle/>
          <a:p>
            <a:r>
              <a:rPr lang="fr-CH" smtClean="0"/>
              <a:t>Exciting Football</a:t>
            </a:r>
            <a:endParaRPr lang="fr-CH" dirty="0"/>
          </a:p>
        </p:txBody>
      </p:sp>
    </p:spTree>
    <p:extLst>
      <p:ext uri="{BB962C8B-B14F-4D97-AF65-F5344CB8AC3E}">
        <p14:creationId xmlns:p14="http://schemas.microsoft.com/office/powerpoint/2010/main" xmlns="" val="78421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VIDEO DVD Champions League Women 2011</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7</a:t>
            </a:fld>
            <a:endParaRPr lang="fr-CH" dirty="0"/>
          </a:p>
        </p:txBody>
      </p:sp>
    </p:spTree>
    <p:extLst>
      <p:ext uri="{BB962C8B-B14F-4D97-AF65-F5344CB8AC3E}">
        <p14:creationId xmlns:p14="http://schemas.microsoft.com/office/powerpoint/2010/main" xmlns="" val="28684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dirty="0" smtClean="0"/>
              <a:t>Show equipment at point 5</a:t>
            </a:r>
          </a:p>
          <a:p>
            <a:r>
              <a:rPr lang="fr-CH" dirty="0" smtClean="0"/>
              <a:t>Ask for hands penalty</a:t>
            </a:r>
          </a:p>
          <a:p>
            <a:r>
              <a:rPr lang="fr-CH" dirty="0" smtClean="0"/>
              <a:t>Ask for off-side</a:t>
            </a:r>
          </a:p>
          <a:p>
            <a:r>
              <a:rPr lang="fr-CH" dirty="0" smtClean="0"/>
              <a:t>Show video But compliqué</a:t>
            </a:r>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8</a:t>
            </a:fld>
            <a:endParaRPr lang="fr-CH" dirty="0"/>
          </a:p>
        </p:txBody>
      </p:sp>
    </p:spTree>
    <p:extLst>
      <p:ext uri="{BB962C8B-B14F-4D97-AF65-F5344CB8AC3E}">
        <p14:creationId xmlns:p14="http://schemas.microsoft.com/office/powerpoint/2010/main" xmlns="" val="315387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65300" y="457200"/>
            <a:ext cx="3222625" cy="2416175"/>
          </a:xfrm>
        </p:spPr>
      </p:sp>
      <p:sp>
        <p:nvSpPr>
          <p:cNvPr id="3" name="Espace réservé des commentaires 2"/>
          <p:cNvSpPr>
            <a:spLocks noGrp="1"/>
          </p:cNvSpPr>
          <p:nvPr>
            <p:ph type="body" idx="1"/>
          </p:nvPr>
        </p:nvSpPr>
        <p:spPr/>
        <p:txBody>
          <a:bodyPr/>
          <a:lstStyle/>
          <a:p>
            <a:r>
              <a:rPr lang="fr-CH" b="1" dirty="0" smtClean="0">
                <a:solidFill>
                  <a:srgbClr val="FF0000"/>
                </a:solidFill>
              </a:rPr>
              <a:t>Show video Karpov for a sympathic trainer</a:t>
            </a:r>
          </a:p>
          <a:p>
            <a:endParaRPr lang="fr-CH" dirty="0"/>
          </a:p>
        </p:txBody>
      </p:sp>
      <p:sp>
        <p:nvSpPr>
          <p:cNvPr id="4" name="Espace réservé de l'en-tête 3"/>
          <p:cNvSpPr>
            <a:spLocks noGrp="1"/>
          </p:cNvSpPr>
          <p:nvPr>
            <p:ph type="hdr" sz="quarter" idx="10"/>
          </p:nvPr>
        </p:nvSpPr>
        <p:spPr/>
        <p:txBody>
          <a:bodyPr/>
          <a:lstStyle/>
          <a:p>
            <a:r>
              <a:rPr lang="fr-CH" smtClean="0"/>
              <a:t>Exciting Football</a:t>
            </a:r>
            <a:endParaRPr lang="fr-CH" dirty="0"/>
          </a:p>
        </p:txBody>
      </p:sp>
      <p:sp>
        <p:nvSpPr>
          <p:cNvPr id="5" name="Espace réservé de la date 4"/>
          <p:cNvSpPr>
            <a:spLocks noGrp="1"/>
          </p:cNvSpPr>
          <p:nvPr>
            <p:ph type="dt" idx="11"/>
          </p:nvPr>
        </p:nvSpPr>
        <p:spPr/>
        <p:txBody>
          <a:bodyPr/>
          <a:lstStyle/>
          <a:p>
            <a:r>
              <a:rPr lang="fr-CH" smtClean="0"/>
              <a:t>Chamonix, January 25th, 2013</a:t>
            </a:r>
            <a:endParaRPr lang="fr-CH" dirty="0"/>
          </a:p>
        </p:txBody>
      </p:sp>
      <p:sp>
        <p:nvSpPr>
          <p:cNvPr id="6" name="Espace réservé du pied de page 5"/>
          <p:cNvSpPr>
            <a:spLocks noGrp="1"/>
          </p:cNvSpPr>
          <p:nvPr>
            <p:ph type="ftr" sz="quarter" idx="12"/>
          </p:nvPr>
        </p:nvSpPr>
        <p:spPr/>
        <p:txBody>
          <a:bodyPr/>
          <a:lstStyle/>
          <a:p>
            <a:r>
              <a:rPr lang="fr-CH" smtClean="0"/>
              <a:t>Markus Frei and Rex Pressl-Wenger</a:t>
            </a:r>
            <a:endParaRPr lang="fr-CH" dirty="0"/>
          </a:p>
        </p:txBody>
      </p:sp>
      <p:sp>
        <p:nvSpPr>
          <p:cNvPr id="7" name="Espace réservé du numéro de diapositive 6"/>
          <p:cNvSpPr>
            <a:spLocks noGrp="1"/>
          </p:cNvSpPr>
          <p:nvPr>
            <p:ph type="sldNum" sz="quarter" idx="13"/>
          </p:nvPr>
        </p:nvSpPr>
        <p:spPr/>
        <p:txBody>
          <a:bodyPr/>
          <a:lstStyle/>
          <a:p>
            <a:fld id="{67E8BADA-DB5A-254A-B178-5E046B198BC6}" type="slidenum">
              <a:rPr lang="fr-CH" smtClean="0"/>
              <a:pPr/>
              <a:t>9</a:t>
            </a:fld>
            <a:endParaRPr lang="fr-CH" dirty="0"/>
          </a:p>
        </p:txBody>
      </p:sp>
    </p:spTree>
    <p:extLst>
      <p:ext uri="{BB962C8B-B14F-4D97-AF65-F5344CB8AC3E}">
        <p14:creationId xmlns:p14="http://schemas.microsoft.com/office/powerpoint/2010/main" xmlns="" val="5868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en-US" dirty="0"/>
          </a:p>
        </p:txBody>
      </p:sp>
      <p:sp>
        <p:nvSpPr>
          <p:cNvPr id="4" name="Date Placeholder 3"/>
          <p:cNvSpPr>
            <a:spLocks noGrp="1"/>
          </p:cNvSpPr>
          <p:nvPr>
            <p:ph type="dt" sz="half" idx="10"/>
          </p:nvPr>
        </p:nvSpPr>
        <p:spPr/>
        <p:txBody>
          <a:bodyPr/>
          <a:lstStyle/>
          <a:p>
            <a:r>
              <a:rPr lang="fr-CH" smtClean="0"/>
              <a:t>Chamonix, 25/01/2013</a:t>
            </a:r>
            <a:endParaRPr lang="fr-CH"/>
          </a:p>
        </p:txBody>
      </p:sp>
      <p:sp>
        <p:nvSpPr>
          <p:cNvPr id="5" name="Footer Placeholder 4"/>
          <p:cNvSpPr>
            <a:spLocks noGrp="1"/>
          </p:cNvSpPr>
          <p:nvPr>
            <p:ph type="ftr" sz="quarter" idx="11"/>
          </p:nvPr>
        </p:nvSpPr>
        <p:spPr/>
        <p:txBody>
          <a:bodyPr/>
          <a:lstStyle/>
          <a:p>
            <a:r>
              <a:rPr lang="fr-CH" smtClean="0"/>
              <a:t>Exciting Football, Markus Frei &amp; Rex Pressl-Wenger</a:t>
            </a:r>
            <a:endParaRPr lang="fr-CH"/>
          </a:p>
        </p:txBody>
      </p:sp>
      <p:sp>
        <p:nvSpPr>
          <p:cNvPr id="6" name="Slide Number Placeholder 5"/>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CH" smtClean="0"/>
              <a:t>Cliquez et modifiez le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4" name="Date Placeholder 3"/>
          <p:cNvSpPr>
            <a:spLocks noGrp="1"/>
          </p:cNvSpPr>
          <p:nvPr>
            <p:ph type="dt" sz="half" idx="10"/>
          </p:nvPr>
        </p:nvSpPr>
        <p:spPr/>
        <p:txBody>
          <a:bodyPr/>
          <a:lstStyle/>
          <a:p>
            <a:r>
              <a:rPr lang="fr-CH" smtClean="0"/>
              <a:t>Chamonix, 25/01/2013</a:t>
            </a:r>
            <a:endParaRPr lang="fr-CH"/>
          </a:p>
        </p:txBody>
      </p:sp>
      <p:sp>
        <p:nvSpPr>
          <p:cNvPr id="5" name="Footer Placeholder 4"/>
          <p:cNvSpPr>
            <a:spLocks noGrp="1"/>
          </p:cNvSpPr>
          <p:nvPr>
            <p:ph type="ftr" sz="quarter" idx="11"/>
          </p:nvPr>
        </p:nvSpPr>
        <p:spPr/>
        <p:txBody>
          <a:bodyPr/>
          <a:lstStyle/>
          <a:p>
            <a:r>
              <a:rPr lang="fr-CH" smtClean="0"/>
              <a:t>Exciting Football, Markus Frei &amp; Rex Pressl-Wenger</a:t>
            </a:r>
            <a:endParaRPr lang="fr-CH"/>
          </a:p>
        </p:txBody>
      </p:sp>
      <p:sp>
        <p:nvSpPr>
          <p:cNvPr id="6" name="Slide Number Placeholder 5"/>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CH" smtClean="0"/>
              <a:t>Cliquez et modifiez le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Date Placeholder 3"/>
          <p:cNvSpPr>
            <a:spLocks noGrp="1"/>
          </p:cNvSpPr>
          <p:nvPr>
            <p:ph type="dt" sz="half" idx="10"/>
          </p:nvPr>
        </p:nvSpPr>
        <p:spPr/>
        <p:txBody>
          <a:bodyPr/>
          <a:lstStyle/>
          <a:p>
            <a:r>
              <a:rPr lang="fr-CH" smtClean="0"/>
              <a:t>Chamonix, 25/01/2013</a:t>
            </a:r>
            <a:endParaRPr lang="fr-CH"/>
          </a:p>
        </p:txBody>
      </p:sp>
      <p:sp>
        <p:nvSpPr>
          <p:cNvPr id="5" name="Footer Placeholder 4"/>
          <p:cNvSpPr>
            <a:spLocks noGrp="1"/>
          </p:cNvSpPr>
          <p:nvPr>
            <p:ph type="ftr" sz="quarter" idx="11"/>
          </p:nvPr>
        </p:nvSpPr>
        <p:spPr/>
        <p:txBody>
          <a:bodyPr/>
          <a:lstStyle/>
          <a:p>
            <a:r>
              <a:rPr lang="fr-CH" smtClean="0"/>
              <a:t>Exciting Football, Markus Frei &amp; Rex Pressl-Wenger</a:t>
            </a:r>
            <a:endParaRPr lang="fr-CH"/>
          </a:p>
        </p:txBody>
      </p:sp>
      <p:sp>
        <p:nvSpPr>
          <p:cNvPr id="6" name="Slide Number Placeholder 5"/>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CH" smtClean="0"/>
              <a:t>Chamonix, 25/01/2013</a:t>
            </a:r>
            <a:endParaRPr lang="fr-CH"/>
          </a:p>
        </p:txBody>
      </p:sp>
      <p:sp>
        <p:nvSpPr>
          <p:cNvPr id="5" name="Footer Placeholder 4"/>
          <p:cNvSpPr>
            <a:spLocks noGrp="1"/>
          </p:cNvSpPr>
          <p:nvPr>
            <p:ph type="ftr" sz="quarter" idx="11"/>
          </p:nvPr>
        </p:nvSpPr>
        <p:spPr/>
        <p:txBody>
          <a:bodyPr/>
          <a:lstStyle/>
          <a:p>
            <a:r>
              <a:rPr lang="fr-CH" smtClean="0"/>
              <a:t>Exciting Football, Markus Frei &amp; Rex Pressl-Wenger</a:t>
            </a:r>
            <a:endParaRPr lang="fr-CH"/>
          </a:p>
        </p:txBody>
      </p:sp>
      <p:sp>
        <p:nvSpPr>
          <p:cNvPr id="6" name="Slide Number Placeholder 5"/>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
        <p:nvSpPr>
          <p:cNvPr id="8" name="Title 7"/>
          <p:cNvSpPr>
            <a:spLocks noGrp="1"/>
          </p:cNvSpPr>
          <p:nvPr>
            <p:ph type="title"/>
          </p:nvPr>
        </p:nvSpPr>
        <p:spPr/>
        <p:txBody>
          <a:bodyPr/>
          <a:lstStyle/>
          <a:p>
            <a:r>
              <a:rPr lang="fr-CH" smtClean="0"/>
              <a:t>Cliquez et modifiez le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CH" smtClean="0"/>
              <a:t>Cliquez et modifiez le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r>
              <a:rPr lang="fr-CH" smtClean="0"/>
              <a:t>Chamonix, 25/01/2013</a:t>
            </a:r>
            <a:endParaRPr lang="fr-CH"/>
          </a:p>
        </p:txBody>
      </p:sp>
      <p:sp>
        <p:nvSpPr>
          <p:cNvPr id="5" name="Footer Placeholder 4"/>
          <p:cNvSpPr>
            <a:spLocks noGrp="1"/>
          </p:cNvSpPr>
          <p:nvPr>
            <p:ph type="ftr" sz="quarter" idx="11"/>
          </p:nvPr>
        </p:nvSpPr>
        <p:spPr/>
        <p:txBody>
          <a:bodyPr/>
          <a:lstStyle/>
          <a:p>
            <a:r>
              <a:rPr lang="fr-CH" smtClean="0"/>
              <a:t>Exciting Football, Markus Frei &amp; Rex Pressl-Wenger</a:t>
            </a:r>
            <a:endParaRPr lang="fr-CH"/>
          </a:p>
        </p:txBody>
      </p:sp>
      <p:sp>
        <p:nvSpPr>
          <p:cNvPr id="6" name="Slide Number Placeholder 5"/>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r-CH" smtClean="0"/>
              <a:t>Chamonix, 25/01/2013</a:t>
            </a:r>
            <a:endParaRPr lang="fr-CH"/>
          </a:p>
        </p:txBody>
      </p:sp>
      <p:sp>
        <p:nvSpPr>
          <p:cNvPr id="6" name="Footer Placeholder 5"/>
          <p:cNvSpPr>
            <a:spLocks noGrp="1"/>
          </p:cNvSpPr>
          <p:nvPr>
            <p:ph type="ftr" sz="quarter" idx="11"/>
          </p:nvPr>
        </p:nvSpPr>
        <p:spPr/>
        <p:txBody>
          <a:bodyPr/>
          <a:lstStyle/>
          <a:p>
            <a:r>
              <a:rPr lang="fr-CH" smtClean="0"/>
              <a:t>Exciting Football, Markus Frei &amp; Rex Pressl-Wenger</a:t>
            </a:r>
            <a:endParaRPr lang="fr-CH"/>
          </a:p>
        </p:txBody>
      </p:sp>
      <p:sp>
        <p:nvSpPr>
          <p:cNvPr id="7" name="Slide Number Placeholder 6"/>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
        <p:nvSpPr>
          <p:cNvPr id="8" name="Title 7"/>
          <p:cNvSpPr>
            <a:spLocks noGrp="1"/>
          </p:cNvSpPr>
          <p:nvPr>
            <p:ph type="title"/>
          </p:nvPr>
        </p:nvSpPr>
        <p:spPr/>
        <p:txBody>
          <a:bodyPr/>
          <a:lstStyle/>
          <a:p>
            <a:r>
              <a:rPr lang="fr-CH" smtClean="0"/>
              <a:t>Cliquez et modifiez le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CH" smtClean="0"/>
              <a:t>Cliquez pour modifier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7" name="Date Placeholder 6"/>
          <p:cNvSpPr>
            <a:spLocks noGrp="1"/>
          </p:cNvSpPr>
          <p:nvPr>
            <p:ph type="dt" sz="half" idx="10"/>
          </p:nvPr>
        </p:nvSpPr>
        <p:spPr/>
        <p:txBody>
          <a:bodyPr/>
          <a:lstStyle/>
          <a:p>
            <a:r>
              <a:rPr lang="fr-CH" smtClean="0"/>
              <a:t>Chamonix, 25/01/2013</a:t>
            </a:r>
            <a:endParaRPr lang="fr-CH"/>
          </a:p>
        </p:txBody>
      </p:sp>
      <p:sp>
        <p:nvSpPr>
          <p:cNvPr id="8" name="Footer Placeholder 7"/>
          <p:cNvSpPr>
            <a:spLocks noGrp="1"/>
          </p:cNvSpPr>
          <p:nvPr>
            <p:ph type="ftr" sz="quarter" idx="11"/>
          </p:nvPr>
        </p:nvSpPr>
        <p:spPr/>
        <p:txBody>
          <a:bodyPr/>
          <a:lstStyle/>
          <a:p>
            <a:r>
              <a:rPr lang="fr-CH" smtClean="0"/>
              <a:t>Exciting Football, Markus Frei &amp; Rex Pressl-Wenger</a:t>
            </a:r>
            <a:endParaRPr lang="fr-CH"/>
          </a:p>
        </p:txBody>
      </p:sp>
      <p:sp>
        <p:nvSpPr>
          <p:cNvPr id="9" name="Slide Number Placeholder 8"/>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
        <p:nvSpPr>
          <p:cNvPr id="10" name="Title 9"/>
          <p:cNvSpPr>
            <a:spLocks noGrp="1"/>
          </p:cNvSpPr>
          <p:nvPr>
            <p:ph type="title"/>
          </p:nvPr>
        </p:nvSpPr>
        <p:spPr/>
        <p:txBody>
          <a:bodyPr/>
          <a:lstStyle/>
          <a:p>
            <a:r>
              <a:rPr lang="fr-CH" smtClean="0"/>
              <a:t>Cliquez et modifiez le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dirty="0"/>
          </a:p>
        </p:txBody>
      </p:sp>
      <p:sp>
        <p:nvSpPr>
          <p:cNvPr id="3" name="Date Placeholder 2"/>
          <p:cNvSpPr>
            <a:spLocks noGrp="1"/>
          </p:cNvSpPr>
          <p:nvPr>
            <p:ph type="dt" sz="half" idx="10"/>
          </p:nvPr>
        </p:nvSpPr>
        <p:spPr/>
        <p:txBody>
          <a:bodyPr/>
          <a:lstStyle/>
          <a:p>
            <a:r>
              <a:rPr lang="fr-CH" smtClean="0"/>
              <a:t>Chamonix, 25/01/2013</a:t>
            </a:r>
            <a:endParaRPr lang="fr-CH"/>
          </a:p>
        </p:txBody>
      </p:sp>
      <p:sp>
        <p:nvSpPr>
          <p:cNvPr id="4" name="Footer Placeholder 3"/>
          <p:cNvSpPr>
            <a:spLocks noGrp="1"/>
          </p:cNvSpPr>
          <p:nvPr>
            <p:ph type="ftr" sz="quarter" idx="11"/>
          </p:nvPr>
        </p:nvSpPr>
        <p:spPr/>
        <p:txBody>
          <a:bodyPr/>
          <a:lstStyle/>
          <a:p>
            <a:r>
              <a:rPr lang="fr-CH" smtClean="0"/>
              <a:t>Exciting Football, Markus Frei &amp; Rex Pressl-Wenger</a:t>
            </a:r>
            <a:endParaRPr lang="fr-CH"/>
          </a:p>
        </p:txBody>
      </p:sp>
      <p:sp>
        <p:nvSpPr>
          <p:cNvPr id="5" name="Slide Number Placeholder 4"/>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smtClean="0"/>
              <a:t>Chamonix, 25/01/2013</a:t>
            </a:r>
            <a:endParaRPr lang="fr-CH"/>
          </a:p>
        </p:txBody>
      </p:sp>
      <p:sp>
        <p:nvSpPr>
          <p:cNvPr id="3" name="Footer Placeholder 2"/>
          <p:cNvSpPr>
            <a:spLocks noGrp="1"/>
          </p:cNvSpPr>
          <p:nvPr>
            <p:ph type="ftr" sz="quarter" idx="11"/>
          </p:nvPr>
        </p:nvSpPr>
        <p:spPr/>
        <p:txBody>
          <a:bodyPr/>
          <a:lstStyle/>
          <a:p>
            <a:r>
              <a:rPr lang="fr-CH" smtClean="0"/>
              <a:t>Exciting Football, Markus Frei &amp; Rex Pressl-Wenger</a:t>
            </a:r>
            <a:endParaRPr lang="fr-CH"/>
          </a:p>
        </p:txBody>
      </p:sp>
      <p:sp>
        <p:nvSpPr>
          <p:cNvPr id="4" name="Slide Number Placeholder 3"/>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CH" smtClean="0"/>
              <a:t>Cliquez et modifiez le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r>
              <a:rPr lang="fr-CH" smtClean="0"/>
              <a:t>Chamonix, 25/01/2013</a:t>
            </a:r>
            <a:endParaRPr lang="fr-CH"/>
          </a:p>
        </p:txBody>
      </p:sp>
      <p:sp>
        <p:nvSpPr>
          <p:cNvPr id="6" name="Footer Placeholder 5"/>
          <p:cNvSpPr>
            <a:spLocks noGrp="1"/>
          </p:cNvSpPr>
          <p:nvPr>
            <p:ph type="ftr" sz="quarter" idx="11"/>
          </p:nvPr>
        </p:nvSpPr>
        <p:spPr/>
        <p:txBody>
          <a:bodyPr/>
          <a:lstStyle/>
          <a:p>
            <a:r>
              <a:rPr lang="fr-CH" smtClean="0"/>
              <a:t>Exciting Football, Markus Frei &amp; Rex Pressl-Wenger</a:t>
            </a:r>
            <a:endParaRPr lang="fr-CH"/>
          </a:p>
        </p:txBody>
      </p:sp>
      <p:sp>
        <p:nvSpPr>
          <p:cNvPr id="7" name="Slide Number Placeholder 6"/>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r>
              <a:rPr lang="fr-CH" smtClean="0"/>
              <a:t>Chamonix, 25/01/2013</a:t>
            </a:r>
            <a:endParaRPr lang="fr-CH"/>
          </a:p>
        </p:txBody>
      </p:sp>
      <p:sp>
        <p:nvSpPr>
          <p:cNvPr id="6" name="Footer Placeholder 5"/>
          <p:cNvSpPr>
            <a:spLocks noGrp="1"/>
          </p:cNvSpPr>
          <p:nvPr>
            <p:ph type="ftr" sz="quarter" idx="11"/>
          </p:nvPr>
        </p:nvSpPr>
        <p:spPr/>
        <p:txBody>
          <a:bodyPr/>
          <a:lstStyle/>
          <a:p>
            <a:r>
              <a:rPr lang="fr-CH" smtClean="0"/>
              <a:t>Exciting Football, Markus Frei &amp; Rex Pressl-Wenger</a:t>
            </a:r>
            <a:endParaRPr lang="fr-CH"/>
          </a:p>
        </p:txBody>
      </p:sp>
      <p:sp>
        <p:nvSpPr>
          <p:cNvPr id="7" name="Slide Number Placeholder 6"/>
          <p:cNvSpPr>
            <a:spLocks noGrp="1"/>
          </p:cNvSpPr>
          <p:nvPr>
            <p:ph type="sldNum" sz="quarter" idx="12"/>
          </p:nvPr>
        </p:nvSpPr>
        <p:spPr>
          <a:xfrm>
            <a:off x="3469689" y="6340475"/>
            <a:ext cx="1828800" cy="365125"/>
          </a:xfrm>
          <a:prstGeom prst="rect">
            <a:avLst/>
          </a:prstGeom>
        </p:spPr>
        <p:txBody>
          <a:bodyPr/>
          <a:lstStyle/>
          <a:p>
            <a:fld id="{7ACCBC7C-AD49-C540-93B4-78C3E08D5EB8}" type="slidenum">
              <a:rPr lang="fr-CH" smtClean="0"/>
              <a:pPr/>
              <a:t>‹N°›</a:t>
            </a:fld>
            <a:endParaRPr lang="fr-CH"/>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CH" smtClean="0"/>
              <a:t>Cliquez et modifiez le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CH" dirty="0" smtClean="0"/>
              <a:t>Cliquez et modifiez le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4" name="Date Placeholder 3"/>
          <p:cNvSpPr>
            <a:spLocks noGrp="1"/>
          </p:cNvSpPr>
          <p:nvPr>
            <p:ph type="dt" sz="half" idx="2"/>
          </p:nvPr>
        </p:nvSpPr>
        <p:spPr>
          <a:xfrm>
            <a:off x="7302127" y="6667272"/>
            <a:ext cx="1841873" cy="179307"/>
          </a:xfrm>
          <a:prstGeom prst="rect">
            <a:avLst/>
          </a:prstGeom>
        </p:spPr>
        <p:txBody>
          <a:bodyPr vert="horz" lIns="91440" tIns="45720" rIns="91440" bIns="45720" rtlCol="0" anchor="ctr"/>
          <a:lstStyle>
            <a:lvl1pPr algn="r">
              <a:defRPr sz="800" b="1">
                <a:solidFill>
                  <a:schemeClr val="bg2">
                    <a:lumMod val="75000"/>
                  </a:schemeClr>
                </a:solidFill>
                <a:latin typeface="Arial"/>
                <a:cs typeface="Arial"/>
              </a:defRPr>
            </a:lvl1pPr>
          </a:lstStyle>
          <a:p>
            <a:r>
              <a:rPr lang="fr-CH" smtClean="0"/>
              <a:t>Chamonix, 25/01/2013</a:t>
            </a:r>
            <a:endParaRPr lang="fr-CH" dirty="0"/>
          </a:p>
        </p:txBody>
      </p:sp>
      <p:sp>
        <p:nvSpPr>
          <p:cNvPr id="5" name="Footer Placeholder 4"/>
          <p:cNvSpPr>
            <a:spLocks noGrp="1"/>
          </p:cNvSpPr>
          <p:nvPr>
            <p:ph type="ftr" sz="quarter" idx="3"/>
          </p:nvPr>
        </p:nvSpPr>
        <p:spPr>
          <a:xfrm>
            <a:off x="-38441" y="6651284"/>
            <a:ext cx="3352801" cy="182220"/>
          </a:xfrm>
          <a:prstGeom prst="rect">
            <a:avLst/>
          </a:prstGeom>
        </p:spPr>
        <p:txBody>
          <a:bodyPr vert="horz" lIns="91440" tIns="45720" rIns="91440" bIns="45720" rtlCol="0" anchor="ctr"/>
          <a:lstStyle>
            <a:lvl1pPr algn="l">
              <a:defRPr sz="800" b="1">
                <a:solidFill>
                  <a:srgbClr val="4FADF3"/>
                </a:solidFill>
                <a:latin typeface="Arial"/>
                <a:cs typeface="Arial"/>
              </a:defRPr>
            </a:lvl1pPr>
          </a:lstStyle>
          <a:p>
            <a:r>
              <a:rPr lang="fr-CH" dirty="0" smtClean="0"/>
              <a:t>Exciting Football, Markus Frei &amp; Rex Pressl-Wenger</a:t>
            </a:r>
            <a:endParaRPr lang="fr-CH" dirty="0"/>
          </a:p>
        </p:txBody>
      </p:sp>
      <p:sp>
        <p:nvSpPr>
          <p:cNvPr id="15" name="Espace réservé du numéro de diapositive 14"/>
          <p:cNvSpPr>
            <a:spLocks noGrp="1"/>
          </p:cNvSpPr>
          <p:nvPr>
            <p:ph type="sldNum" sz="quarter" idx="4"/>
          </p:nvPr>
        </p:nvSpPr>
        <p:spPr>
          <a:xfrm>
            <a:off x="5616000" y="6660000"/>
            <a:ext cx="2133600" cy="207232"/>
          </a:xfrm>
          <a:prstGeom prst="rect">
            <a:avLst/>
          </a:prstGeom>
        </p:spPr>
        <p:txBody>
          <a:bodyPr vert="horz" lIns="91440" tIns="45720" rIns="91440" bIns="45720" rtlCol="0" anchor="ctr"/>
          <a:lstStyle>
            <a:lvl1pPr algn="r">
              <a:defRPr sz="800">
                <a:solidFill>
                  <a:srgbClr val="4FADF3"/>
                </a:solidFill>
                <a:latin typeface="Arial"/>
                <a:cs typeface="Arial"/>
              </a:defRPr>
            </a:lvl1pPr>
          </a:lstStyle>
          <a:p>
            <a:fld id="{C497D0CF-F8C2-4542-AD78-6434A1697841}" type="slidenum">
              <a:rPr lang="fr-CH" smtClean="0"/>
              <a:pPr/>
              <a:t>‹N°›</a:t>
            </a:fld>
            <a:endParaRPr lang="fr-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Calibri"/>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accent1"/>
          </a:solidFill>
          <a:latin typeface="Calibri"/>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accent1"/>
          </a:solidFill>
          <a:latin typeface="Calibri"/>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accent1"/>
          </a:solidFill>
          <a:latin typeface="Calibri"/>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accent1"/>
          </a:solidFill>
          <a:latin typeface="Calibri"/>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accent1"/>
          </a:solidFill>
          <a:latin typeface="Calibri"/>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CH"/>
          </a:p>
        </p:txBody>
      </p:sp>
      <p:pic>
        <p:nvPicPr>
          <p:cNvPr id="8" name="Image 7"/>
          <p:cNvPicPr>
            <a:picLocks noChangeAspect="1"/>
          </p:cNvPicPr>
          <p:nvPr/>
        </p:nvPicPr>
        <p:blipFill>
          <a:blip r:embed="rId3"/>
          <a:stretch>
            <a:fillRect/>
          </a:stretch>
        </p:blipFill>
        <p:spPr>
          <a:xfrm>
            <a:off x="1071534" y="1764496"/>
            <a:ext cx="8489174" cy="5093504"/>
          </a:xfrm>
          <a:prstGeom prst="rect">
            <a:avLst/>
          </a:prstGeom>
        </p:spPr>
      </p:pic>
      <p:pic>
        <p:nvPicPr>
          <p:cNvPr id="7" name="Image 6"/>
          <p:cNvPicPr>
            <a:picLocks noChangeAspect="1"/>
          </p:cNvPicPr>
          <p:nvPr/>
        </p:nvPicPr>
        <p:blipFill>
          <a:blip r:embed="rId4"/>
          <a:stretch>
            <a:fillRect/>
          </a:stretch>
        </p:blipFill>
        <p:spPr>
          <a:xfrm rot="21323826">
            <a:off x="-351987" y="-196690"/>
            <a:ext cx="5173806" cy="3442933"/>
          </a:xfrm>
          <a:prstGeom prst="rect">
            <a:avLst/>
          </a:prstGeom>
        </p:spPr>
      </p:pic>
      <p:pic>
        <p:nvPicPr>
          <p:cNvPr id="5" name="Image 4" descr="Matoule2.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rot="616146">
            <a:off x="4537351" y="-355010"/>
            <a:ext cx="5138302" cy="2950821"/>
          </a:xfrm>
          <a:prstGeom prst="rect">
            <a:avLst/>
          </a:prstGeom>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rot="577006">
            <a:off x="-372802" y="3436389"/>
            <a:ext cx="3693194" cy="3661220"/>
          </a:xfrm>
          <a:prstGeom prst="rect">
            <a:avLst/>
          </a:prstGeom>
        </p:spPr>
      </p:pic>
      <p:sp>
        <p:nvSpPr>
          <p:cNvPr id="10" name="Rectangle 9"/>
          <p:cNvSpPr/>
          <p:nvPr/>
        </p:nvSpPr>
        <p:spPr>
          <a:xfrm rot="21171617">
            <a:off x="433577" y="2249411"/>
            <a:ext cx="8276848" cy="1323439"/>
          </a:xfrm>
          <a:prstGeom prst="rect">
            <a:avLst/>
          </a:prstGeom>
          <a:noFill/>
        </p:spPr>
        <p:txBody>
          <a:bodyPr wrap="none" lIns="91440" tIns="45720" rIns="91440" bIns="45720">
            <a:spAutoFit/>
          </a:bodyPr>
          <a:lstStyle/>
          <a:p>
            <a:pPr algn="ctr"/>
            <a:r>
              <a:rPr lang="fr-CH" sz="8000" b="1" spc="50" dirty="0" smtClean="0">
                <a:ln w="12700" cmpd="sng">
                  <a:solidFill>
                    <a:schemeClr val="accent6">
                      <a:satMod val="120000"/>
                      <a:shade val="80000"/>
                    </a:schemeClr>
                  </a:solidFill>
                  <a:prstDash val="solid"/>
                </a:ln>
                <a:solidFill>
                  <a:schemeClr val="accent2">
                    <a:lumMod val="20000"/>
                    <a:lumOff val="80000"/>
                  </a:schemeClr>
                </a:solidFill>
                <a:effectLst>
                  <a:glow rad="228600">
                    <a:schemeClr val="accent6">
                      <a:satMod val="175000"/>
                      <a:alpha val="40000"/>
                    </a:schemeClr>
                  </a:glow>
                </a:effectLst>
                <a:latin typeface="Chalkboard SE"/>
              </a:rPr>
              <a:t>Exciting Football</a:t>
            </a:r>
            <a:endParaRPr lang="fr-CH" sz="8000" b="1" spc="50" dirty="0">
              <a:ln w="12700" cmpd="sng">
                <a:solidFill>
                  <a:schemeClr val="accent6">
                    <a:satMod val="120000"/>
                    <a:shade val="80000"/>
                  </a:schemeClr>
                </a:solidFill>
                <a:prstDash val="solid"/>
              </a:ln>
              <a:solidFill>
                <a:schemeClr val="accent2">
                  <a:lumMod val="20000"/>
                  <a:lumOff val="80000"/>
                </a:schemeClr>
              </a:solidFill>
              <a:effectLst>
                <a:glow rad="228600">
                  <a:schemeClr val="accent6">
                    <a:satMod val="175000"/>
                    <a:alpha val="40000"/>
                  </a:schemeClr>
                </a:glow>
              </a:effectLst>
              <a:latin typeface="Chalkboard SE"/>
            </a:endParaRPr>
          </a:p>
        </p:txBody>
      </p:sp>
    </p:spTree>
    <p:extLst>
      <p:ext uri="{BB962C8B-B14F-4D97-AF65-F5344CB8AC3E}">
        <p14:creationId xmlns:p14="http://schemas.microsoft.com/office/powerpoint/2010/main" xmlns="" val="3718569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10</a:t>
            </a:fld>
            <a:endParaRPr lang="fr-CH"/>
          </a:p>
        </p:txBody>
      </p:sp>
      <p:sp>
        <p:nvSpPr>
          <p:cNvPr id="5" name="Titre 4"/>
          <p:cNvSpPr>
            <a:spLocks noGrp="1"/>
          </p:cNvSpPr>
          <p:nvPr>
            <p:ph type="title"/>
          </p:nvPr>
        </p:nvSpPr>
        <p:spPr>
          <a:xfrm>
            <a:off x="399802" y="4108832"/>
            <a:ext cx="8325288" cy="1143000"/>
          </a:xfrm>
        </p:spPr>
        <p:txBody>
          <a:bodyPr/>
          <a:lstStyle/>
          <a:p>
            <a:pPr marL="0" indent="0">
              <a:buNone/>
            </a:pPr>
            <a:r>
              <a:rPr lang="fr-CH" dirty="0" smtClean="0"/>
              <a:t>Finance: Match day</a:t>
            </a:r>
            <a:endParaRPr lang="fr-CH" dirty="0"/>
          </a:p>
        </p:txBody>
      </p:sp>
      <p:sp>
        <p:nvSpPr>
          <p:cNvPr id="6" name="Espace réservé du contenu 5"/>
          <p:cNvSpPr>
            <a:spLocks noGrp="1"/>
          </p:cNvSpPr>
          <p:nvPr>
            <p:ph sz="quarter" idx="13"/>
          </p:nvPr>
        </p:nvSpPr>
        <p:spPr>
          <a:xfrm>
            <a:off x="1143000" y="1319432"/>
            <a:ext cx="6400800" cy="1784746"/>
          </a:xfrm>
        </p:spPr>
        <p:txBody>
          <a:bodyPr/>
          <a:lstStyle/>
          <a:p>
            <a:r>
              <a:rPr lang="fr-CH" dirty="0" smtClean="0"/>
              <a:t>Ticketing</a:t>
            </a:r>
          </a:p>
          <a:p>
            <a:r>
              <a:rPr lang="fr-CH" dirty="0" smtClean="0"/>
              <a:t>Players (salaries, primes, transfers)</a:t>
            </a:r>
          </a:p>
          <a:p>
            <a:r>
              <a:rPr lang="fr-CH" dirty="0" smtClean="0"/>
              <a:t>TV rights</a:t>
            </a:r>
            <a:endParaRPr lang="fr-CH" dirty="0"/>
          </a:p>
        </p:txBody>
      </p:sp>
    </p:spTree>
    <p:extLst>
      <p:ext uri="{BB962C8B-B14F-4D97-AF65-F5344CB8AC3E}">
        <p14:creationId xmlns:p14="http://schemas.microsoft.com/office/powerpoint/2010/main" xmlns="" val="3912873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11</a:t>
            </a:fld>
            <a:endParaRPr lang="fr-CH"/>
          </a:p>
        </p:txBody>
      </p:sp>
      <p:sp>
        <p:nvSpPr>
          <p:cNvPr id="5" name="Titre 4"/>
          <p:cNvSpPr>
            <a:spLocks noGrp="1"/>
          </p:cNvSpPr>
          <p:nvPr>
            <p:ph type="title"/>
          </p:nvPr>
        </p:nvSpPr>
        <p:spPr>
          <a:xfrm>
            <a:off x="399802" y="4943668"/>
            <a:ext cx="8325288" cy="1143000"/>
          </a:xfrm>
        </p:spPr>
        <p:txBody>
          <a:bodyPr/>
          <a:lstStyle/>
          <a:p>
            <a:pPr marL="0" indent="0">
              <a:buNone/>
            </a:pPr>
            <a:r>
              <a:rPr lang="fr-CH" dirty="0" smtClean="0"/>
              <a:t>Finance: Merchandising</a:t>
            </a:r>
            <a:endParaRPr lang="fr-CH" dirty="0"/>
          </a:p>
        </p:txBody>
      </p:sp>
      <p:sp>
        <p:nvSpPr>
          <p:cNvPr id="6" name="Espace réservé du contenu 5"/>
          <p:cNvSpPr>
            <a:spLocks noGrp="1"/>
          </p:cNvSpPr>
          <p:nvPr>
            <p:ph sz="quarter" idx="13"/>
          </p:nvPr>
        </p:nvSpPr>
        <p:spPr>
          <a:xfrm>
            <a:off x="399802" y="731520"/>
            <a:ext cx="8325288" cy="4324528"/>
          </a:xfrm>
        </p:spPr>
        <p:txBody>
          <a:bodyPr>
            <a:normAutofit/>
          </a:bodyPr>
          <a:lstStyle/>
          <a:p>
            <a:r>
              <a:rPr lang="fr-CH" dirty="0" smtClean="0"/>
              <a:t>Merchandising</a:t>
            </a:r>
          </a:p>
          <a:p>
            <a:pPr lvl="1"/>
            <a:r>
              <a:rPr lang="fr-CH" dirty="0" smtClean="0"/>
              <a:t>In 2009/2010 Real Madrid sold 1’200’000 shirts of Cristiano Ronaldo at 85 Euro each: Year income: 102’000’000 Euros</a:t>
            </a:r>
          </a:p>
          <a:p>
            <a:pPr lvl="1"/>
            <a:r>
              <a:rPr lang="fr-CH" dirty="0" smtClean="0"/>
              <a:t>Derived products:</a:t>
            </a:r>
          </a:p>
          <a:p>
            <a:pPr lvl="1"/>
            <a:endParaRPr lang="fr-CH" dirty="0"/>
          </a:p>
          <a:p>
            <a:pPr lvl="1"/>
            <a:endParaRPr lang="fr-CH" dirty="0" smtClean="0"/>
          </a:p>
          <a:p>
            <a:pPr lvl="1"/>
            <a:endParaRPr lang="fr-CH" dirty="0"/>
          </a:p>
          <a:p>
            <a:pPr lvl="1"/>
            <a:endParaRPr lang="fr-CH" dirty="0" smtClean="0"/>
          </a:p>
          <a:p>
            <a:pPr lvl="1"/>
            <a:endParaRPr lang="fr-CH" dirty="0"/>
          </a:p>
          <a:p>
            <a:pPr lvl="1"/>
            <a:r>
              <a:rPr lang="fr-CH" dirty="0" smtClean="0"/>
              <a:t>You can even buy sextoys…</a:t>
            </a:r>
            <a:endParaRPr lang="fr-CH" dirty="0"/>
          </a:p>
        </p:txBody>
      </p:sp>
      <p:pic>
        <p:nvPicPr>
          <p:cNvPr id="9" name="Espace réservé du contenu 6"/>
          <p:cNvPicPr>
            <a:picLocks noChangeAspect="1"/>
          </p:cNvPicPr>
          <p:nvPr/>
        </p:nvPicPr>
        <p:blipFill rotWithShape="1">
          <a:blip r:embed="rId3" cstate="print">
            <a:extLst>
              <a:ext uri="{28A0092B-C50C-407E-A947-70E740481C1C}">
                <a14:useLocalDpi xmlns:a14="http://schemas.microsoft.com/office/drawing/2010/main" xmlns=""/>
              </a:ext>
            </a:extLst>
          </a:blip>
          <a:srcRect t="-136" b="-120"/>
          <a:stretch/>
        </p:blipFill>
        <p:spPr>
          <a:xfrm>
            <a:off x="113960" y="2309971"/>
            <a:ext cx="6400800" cy="1693188"/>
          </a:xfrm>
          <a:prstGeom prst="rect">
            <a:avLst/>
          </a:prstGeom>
        </p:spPr>
      </p:pic>
      <p:pic>
        <p:nvPicPr>
          <p:cNvPr id="10" name="Image 9"/>
          <p:cNvPicPr>
            <a:picLocks noChangeAspect="1"/>
          </p:cNvPicPr>
          <p:nvPr/>
        </p:nvPicPr>
        <p:blipFill>
          <a:blip r:embed="rId4"/>
          <a:stretch>
            <a:fillRect/>
          </a:stretch>
        </p:blipFill>
        <p:spPr>
          <a:xfrm>
            <a:off x="7069758" y="2309971"/>
            <a:ext cx="1693188" cy="1693188"/>
          </a:xfrm>
          <a:prstGeom prst="rect">
            <a:avLst/>
          </a:prstGeom>
        </p:spPr>
      </p:pic>
    </p:spTree>
    <p:extLst>
      <p:ext uri="{BB962C8B-B14F-4D97-AF65-F5344CB8AC3E}">
        <p14:creationId xmlns:p14="http://schemas.microsoft.com/office/powerpoint/2010/main" xmlns="" val="216173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12</a:t>
            </a:fld>
            <a:endParaRPr lang="fr-CH"/>
          </a:p>
        </p:txBody>
      </p:sp>
      <p:sp>
        <p:nvSpPr>
          <p:cNvPr id="5" name="Titre 4"/>
          <p:cNvSpPr>
            <a:spLocks noGrp="1"/>
          </p:cNvSpPr>
          <p:nvPr>
            <p:ph type="title"/>
          </p:nvPr>
        </p:nvSpPr>
        <p:spPr>
          <a:xfrm>
            <a:off x="1" y="5030630"/>
            <a:ext cx="9143999" cy="1143000"/>
          </a:xfrm>
        </p:spPr>
        <p:txBody>
          <a:bodyPr/>
          <a:lstStyle/>
          <a:p>
            <a:r>
              <a:rPr lang="fr-CH" sz="4000" dirty="0" smtClean="0"/>
              <a:t>Finance: Sponsoring, betting, criminality</a:t>
            </a:r>
            <a:endParaRPr lang="fr-CH" sz="4000" dirty="0"/>
          </a:p>
        </p:txBody>
      </p:sp>
      <p:sp>
        <p:nvSpPr>
          <p:cNvPr id="6" name="Espace réservé du contenu 5"/>
          <p:cNvSpPr>
            <a:spLocks noGrp="1"/>
          </p:cNvSpPr>
          <p:nvPr>
            <p:ph sz="quarter" idx="13"/>
          </p:nvPr>
        </p:nvSpPr>
        <p:spPr>
          <a:xfrm>
            <a:off x="1143000" y="505605"/>
            <a:ext cx="6400800" cy="3986048"/>
          </a:xfrm>
        </p:spPr>
        <p:txBody>
          <a:bodyPr>
            <a:normAutofit/>
          </a:bodyPr>
          <a:lstStyle/>
          <a:p>
            <a:r>
              <a:rPr lang="fr-CH" dirty="0" smtClean="0"/>
              <a:t>Sponsoring</a:t>
            </a:r>
          </a:p>
          <a:p>
            <a:pPr lvl="1"/>
            <a:r>
              <a:rPr lang="fr-CH" dirty="0" smtClean="0"/>
              <a:t>Equipment, ad on shirts, name of the stadium</a:t>
            </a:r>
          </a:p>
          <a:p>
            <a:pPr lvl="1"/>
            <a:r>
              <a:rPr lang="fr-CH" dirty="0" smtClean="0"/>
              <a:t>Private sponsorship</a:t>
            </a:r>
          </a:p>
          <a:p>
            <a:r>
              <a:rPr lang="fr-CH" dirty="0" smtClean="0"/>
              <a:t>Betting</a:t>
            </a:r>
          </a:p>
          <a:p>
            <a:pPr lvl="1"/>
            <a:r>
              <a:rPr lang="fr-CH" dirty="0" smtClean="0"/>
              <a:t>About what, when </a:t>
            </a:r>
            <a:r>
              <a:rPr lang="fr-CH" dirty="0"/>
              <a:t>and how?</a:t>
            </a:r>
          </a:p>
          <a:p>
            <a:pPr lvl="1"/>
            <a:r>
              <a:rPr lang="fr-CH" dirty="0" smtClean="0"/>
              <a:t>Quotes</a:t>
            </a:r>
          </a:p>
          <a:p>
            <a:pPr lvl="1"/>
            <a:r>
              <a:rPr lang="fr-CH" dirty="0" smtClean="0"/>
              <a:t>Margins</a:t>
            </a:r>
          </a:p>
          <a:p>
            <a:pPr lvl="1"/>
            <a:r>
              <a:rPr lang="fr-CH" dirty="0" smtClean="0"/>
              <a:t>Illegal betting</a:t>
            </a:r>
          </a:p>
          <a:p>
            <a:pPr lvl="1"/>
            <a:r>
              <a:rPr lang="fr-CH" dirty="0" smtClean="0"/>
              <a:t>Betting fraud</a:t>
            </a:r>
          </a:p>
        </p:txBody>
      </p:sp>
    </p:spTree>
    <p:extLst>
      <p:ext uri="{BB962C8B-B14F-4D97-AF65-F5344CB8AC3E}">
        <p14:creationId xmlns:p14="http://schemas.microsoft.com/office/powerpoint/2010/main" xmlns="" val="983979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13</a:t>
            </a:fld>
            <a:endParaRPr lang="fr-CH"/>
          </a:p>
        </p:txBody>
      </p:sp>
      <p:sp>
        <p:nvSpPr>
          <p:cNvPr id="5" name="Titre 4"/>
          <p:cNvSpPr>
            <a:spLocks noGrp="1"/>
          </p:cNvSpPr>
          <p:nvPr>
            <p:ph type="title"/>
          </p:nvPr>
        </p:nvSpPr>
        <p:spPr>
          <a:xfrm>
            <a:off x="1058299" y="5030630"/>
            <a:ext cx="7184677" cy="1143000"/>
          </a:xfrm>
        </p:spPr>
        <p:txBody>
          <a:bodyPr/>
          <a:lstStyle/>
          <a:p>
            <a:r>
              <a:rPr lang="fr-CH" sz="4000" dirty="0" smtClean="0">
                <a:solidFill>
                  <a:schemeClr val="tx1">
                    <a:lumMod val="50000"/>
                    <a:lumOff val="50000"/>
                  </a:schemeClr>
                </a:solidFill>
              </a:rPr>
              <a:t>Finance: Financial Fair-Play</a:t>
            </a:r>
            <a:endParaRPr lang="fr-CH" sz="4000" dirty="0">
              <a:solidFill>
                <a:schemeClr val="tx1">
                  <a:lumMod val="50000"/>
                  <a:lumOff val="50000"/>
                </a:schemeClr>
              </a:solidFill>
            </a:endParaRPr>
          </a:p>
        </p:txBody>
      </p:sp>
      <p:sp>
        <p:nvSpPr>
          <p:cNvPr id="6" name="Espace réservé du contenu 5"/>
          <p:cNvSpPr>
            <a:spLocks noGrp="1"/>
          </p:cNvSpPr>
          <p:nvPr>
            <p:ph sz="quarter" idx="13"/>
          </p:nvPr>
        </p:nvSpPr>
        <p:spPr>
          <a:xfrm>
            <a:off x="1143000" y="505605"/>
            <a:ext cx="6400800" cy="3986048"/>
          </a:xfrm>
        </p:spPr>
        <p:txBody>
          <a:bodyPr>
            <a:normAutofit/>
          </a:bodyPr>
          <a:lstStyle/>
          <a:p>
            <a:r>
              <a:rPr lang="fr-CH" dirty="0" smtClean="0"/>
              <a:t>Situations of various clubs</a:t>
            </a:r>
          </a:p>
          <a:p>
            <a:pPr lvl="1"/>
            <a:r>
              <a:rPr lang="fr-CH" dirty="0" smtClean="0"/>
              <a:t>Debts</a:t>
            </a:r>
          </a:p>
          <a:p>
            <a:pPr lvl="1"/>
            <a:r>
              <a:rPr lang="fr-CH" dirty="0" smtClean="0"/>
              <a:t>Value of the club</a:t>
            </a:r>
          </a:p>
          <a:p>
            <a:r>
              <a:rPr lang="fr-CH" dirty="0" smtClean="0"/>
              <a:t>The Financial Fair-Play</a:t>
            </a:r>
          </a:p>
          <a:p>
            <a:pPr lvl="1"/>
            <a:r>
              <a:rPr lang="fr-CH" dirty="0" smtClean="0"/>
              <a:t>Why</a:t>
            </a:r>
          </a:p>
          <a:p>
            <a:pPr lvl="1"/>
            <a:r>
              <a:rPr lang="fr-CH" dirty="0" smtClean="0"/>
              <a:t>Balanced budget</a:t>
            </a:r>
          </a:p>
          <a:p>
            <a:pPr lvl="1"/>
            <a:r>
              <a:rPr lang="fr-CH" dirty="0" smtClean="0"/>
              <a:t>One private sponsorship</a:t>
            </a:r>
          </a:p>
        </p:txBody>
      </p:sp>
    </p:spTree>
    <p:extLst>
      <p:ext uri="{BB962C8B-B14F-4D97-AF65-F5344CB8AC3E}">
        <p14:creationId xmlns:p14="http://schemas.microsoft.com/office/powerpoint/2010/main" xmlns="" val="304109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14</a:t>
            </a:fld>
            <a:endParaRPr lang="fr-CH"/>
          </a:p>
        </p:txBody>
      </p:sp>
      <p:pic>
        <p:nvPicPr>
          <p:cNvPr id="7" name="Image 6"/>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2111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1" y="4383926"/>
            <a:ext cx="8020050" cy="1143000"/>
          </a:xfrm>
        </p:spPr>
        <p:txBody>
          <a:bodyPr/>
          <a:lstStyle/>
          <a:p>
            <a:r>
              <a:rPr lang="fr-CH" dirty="0" smtClean="0"/>
              <a:t>Skills, Competencies, Players development and training</a:t>
            </a:r>
            <a:endParaRPr lang="fr-CH" dirty="0"/>
          </a:p>
        </p:txBody>
      </p:sp>
      <p:sp>
        <p:nvSpPr>
          <p:cNvPr id="3" name="Espace réservé du contenu 2"/>
          <p:cNvSpPr>
            <a:spLocks noGrp="1"/>
          </p:cNvSpPr>
          <p:nvPr>
            <p:ph sz="quarter" idx="13"/>
          </p:nvPr>
        </p:nvSpPr>
        <p:spPr/>
        <p:txBody>
          <a:bodyPr/>
          <a:lstStyle/>
          <a:p>
            <a:r>
              <a:rPr lang="fr-CH" dirty="0" smtClean="0"/>
              <a:t>SFA Philosophy</a:t>
            </a:r>
          </a:p>
          <a:p>
            <a:r>
              <a:rPr lang="fr-CH" dirty="0" smtClean="0"/>
              <a:t>The trainer</a:t>
            </a:r>
          </a:p>
          <a:p>
            <a:r>
              <a:rPr lang="fr-CH" dirty="0" smtClean="0"/>
              <a:t>Skills of players</a:t>
            </a:r>
          </a:p>
          <a:p>
            <a:pPr lvl="1"/>
            <a:r>
              <a:rPr lang="fr-CH" dirty="0" smtClean="0"/>
              <a:t>Physical condition</a:t>
            </a:r>
          </a:p>
          <a:p>
            <a:pPr lvl="1"/>
            <a:r>
              <a:rPr lang="fr-CH" dirty="0" smtClean="0"/>
              <a:t>Technics (coordinative capabilities)</a:t>
            </a:r>
          </a:p>
          <a:p>
            <a:pPr lvl="1"/>
            <a:r>
              <a:rPr lang="fr-CH" dirty="0" smtClean="0"/>
              <a:t>Tactics (field occupancy, behavior)</a:t>
            </a:r>
          </a:p>
          <a:p>
            <a:pPr lvl="1"/>
            <a:r>
              <a:rPr lang="fr-CH" dirty="0" smtClean="0"/>
              <a:t>Mental (cognitive aspects, emotions)</a:t>
            </a:r>
            <a:endParaRPr lang="fr-CH" dirty="0"/>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15</a:t>
            </a:fld>
            <a:endParaRPr lang="fr-CH"/>
          </a:p>
        </p:txBody>
      </p:sp>
    </p:spTree>
    <p:extLst>
      <p:ext uri="{BB962C8B-B14F-4D97-AF65-F5344CB8AC3E}">
        <p14:creationId xmlns:p14="http://schemas.microsoft.com/office/powerpoint/2010/main" xmlns="" val="298206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texte 3"/>
          <p:cNvSpPr>
            <a:spLocks noGrp="1"/>
          </p:cNvSpPr>
          <p:nvPr>
            <p:ph type="body" idx="1"/>
          </p:nvPr>
        </p:nvSpPr>
        <p:spPr>
          <a:xfrm>
            <a:off x="364526" y="5079564"/>
            <a:ext cx="7922250" cy="925531"/>
          </a:xfrm>
          <a:effectLst/>
        </p:spPr>
        <p:txBody>
          <a:bodyPr vert="horz" lIns="91440" tIns="45720" rIns="91440" bIns="45720" rtlCol="0" anchor="t" anchorCtr="0">
            <a:noAutofit/>
          </a:bodyPr>
          <a:lstStyle/>
          <a:p>
            <a:pPr marL="320040" indent="-320040" algn="r">
              <a:spcBef>
                <a:spcPct val="0"/>
              </a:spcBef>
              <a:buSzPct val="128000"/>
              <a:buChar char="*"/>
            </a:pPr>
            <a:r>
              <a:rPr lang="fr-CH" sz="4600" dirty="0">
                <a:effectLst>
                  <a:reflection blurRad="6350" stA="55000" endA="300" endPos="45500" dir="5400000" sy="-100000" algn="bl" rotWithShape="0"/>
                </a:effectLst>
                <a:latin typeface="Calibri"/>
              </a:rPr>
              <a:t>SFA Philosophy of our football</a:t>
            </a:r>
          </a:p>
          <a:p>
            <a:pPr marL="320040" indent="-320040" algn="r">
              <a:spcBef>
                <a:spcPct val="0"/>
              </a:spcBef>
              <a:buSzPct val="128000"/>
              <a:buChar char="*"/>
            </a:pPr>
            <a:endParaRPr lang="fr-FR" sz="4600" dirty="0">
              <a:effectLst>
                <a:reflection blurRad="6350" stA="55000" endA="300" endPos="45500" dir="5400000" sy="-100000" algn="bl" rotWithShape="0"/>
              </a:effectLst>
              <a:latin typeface="Calibri"/>
            </a:endParaRPr>
          </a:p>
        </p:txBody>
      </p:sp>
      <p:sp>
        <p:nvSpPr>
          <p:cNvPr id="7171" name="Espace réservé du contenu 2"/>
          <p:cNvSpPr>
            <a:spLocks noGrp="1"/>
          </p:cNvSpPr>
          <p:nvPr>
            <p:ph sz="half" idx="2"/>
          </p:nvPr>
        </p:nvSpPr>
        <p:spPr>
          <a:xfrm>
            <a:off x="527050" y="1251296"/>
            <a:ext cx="4040188" cy="3951288"/>
          </a:xfrm>
        </p:spPr>
        <p:txBody>
          <a:bodyPr/>
          <a:lstStyle/>
          <a:p>
            <a:pPr eaLnBrk="1" hangingPunct="1"/>
            <a:r>
              <a:rPr lang="fr-CH" dirty="0" smtClean="0">
                <a:latin typeface="Calibri" pitchFamily="34" charset="0"/>
              </a:rPr>
              <a:t>We play with dynamism</a:t>
            </a:r>
          </a:p>
          <a:p>
            <a:pPr eaLnBrk="1" hangingPunct="1"/>
            <a:endParaRPr lang="fr-CH" dirty="0" smtClean="0">
              <a:latin typeface="Calibri" pitchFamily="34" charset="0"/>
            </a:endParaRPr>
          </a:p>
          <a:p>
            <a:pPr eaLnBrk="1" hangingPunct="1">
              <a:buNone/>
            </a:pPr>
            <a:endParaRPr lang="fr-CH" dirty="0" smtClean="0">
              <a:latin typeface="Calibri" pitchFamily="34" charset="0"/>
            </a:endParaRPr>
          </a:p>
          <a:p>
            <a:r>
              <a:rPr lang="fr-CH" dirty="0">
                <a:latin typeface="Calibri" pitchFamily="34" charset="0"/>
              </a:rPr>
              <a:t>We play </a:t>
            </a:r>
            <a:r>
              <a:rPr lang="fr-CH" dirty="0" smtClean="0">
                <a:latin typeface="Calibri" pitchFamily="34" charset="0"/>
              </a:rPr>
              <a:t>offensively</a:t>
            </a:r>
          </a:p>
          <a:p>
            <a:pPr eaLnBrk="1" hangingPunct="1"/>
            <a:endParaRPr lang="fr-CH" dirty="0" smtClean="0">
              <a:latin typeface="Calibri" pitchFamily="34" charset="0"/>
            </a:endParaRPr>
          </a:p>
          <a:p>
            <a:pPr eaLnBrk="1" hangingPunct="1"/>
            <a:endParaRPr lang="fr-CH" dirty="0" smtClean="0">
              <a:latin typeface="Calibri" pitchFamily="34" charset="0"/>
            </a:endParaRPr>
          </a:p>
          <a:p>
            <a:r>
              <a:rPr lang="fr-CH" dirty="0">
                <a:latin typeface="Calibri" pitchFamily="34" charset="0"/>
              </a:rPr>
              <a:t>We play </a:t>
            </a:r>
            <a:r>
              <a:rPr lang="fr-CH" dirty="0" smtClean="0">
                <a:latin typeface="Calibri" pitchFamily="34" charset="0"/>
              </a:rPr>
              <a:t>in zones</a:t>
            </a:r>
            <a:endParaRPr lang="fr-FR" dirty="0" smtClean="0">
              <a:latin typeface="Calibri" pitchFamily="34" charset="0"/>
            </a:endParaRPr>
          </a:p>
        </p:txBody>
      </p:sp>
      <p:sp>
        <p:nvSpPr>
          <p:cNvPr id="6" name="Espace réservé du contenu 5"/>
          <p:cNvSpPr>
            <a:spLocks noGrp="1"/>
          </p:cNvSpPr>
          <p:nvPr>
            <p:ph sz="quarter" idx="4"/>
          </p:nvPr>
        </p:nvSpPr>
        <p:spPr>
          <a:xfrm>
            <a:off x="4714875" y="1251295"/>
            <a:ext cx="4041775" cy="3828269"/>
          </a:xfrm>
        </p:spPr>
        <p:txBody>
          <a:bodyPr>
            <a:normAutofit/>
          </a:bodyPr>
          <a:lstStyle/>
          <a:p>
            <a:pPr eaLnBrk="1" hangingPunct="1">
              <a:buFont typeface="Wingdings 3" pitchFamily="18" charset="2"/>
              <a:buChar char="&quot;"/>
            </a:pPr>
            <a:r>
              <a:rPr lang="fr-CH" b="1" dirty="0" smtClean="0">
                <a:solidFill>
                  <a:srgbClr val="002060"/>
                </a:solidFill>
                <a:latin typeface="Calibri" pitchFamily="34" charset="0"/>
              </a:rPr>
              <a:t>And with the willingness of giving the best we can and all we can to impose our manner of playing</a:t>
            </a:r>
          </a:p>
          <a:p>
            <a:pPr eaLnBrk="1" hangingPunct="1">
              <a:buFont typeface="Wingdings 3" pitchFamily="18" charset="2"/>
              <a:buChar char="&quot;"/>
            </a:pPr>
            <a:endParaRPr lang="fr-CH" sz="1200" b="1" dirty="0" smtClean="0">
              <a:solidFill>
                <a:srgbClr val="002060"/>
              </a:solidFill>
              <a:latin typeface="Calibri" pitchFamily="34" charset="0"/>
            </a:endParaRPr>
          </a:p>
          <a:p>
            <a:pPr eaLnBrk="1" hangingPunct="1">
              <a:buFont typeface="Wingdings 3" pitchFamily="18" charset="2"/>
              <a:buChar char="&quot;"/>
            </a:pPr>
            <a:r>
              <a:rPr lang="fr-CH" b="1" dirty="0" smtClean="0">
                <a:solidFill>
                  <a:srgbClr val="002060"/>
                </a:solidFill>
                <a:latin typeface="Calibri" pitchFamily="34" charset="0"/>
              </a:rPr>
              <a:t>By using adapted technics, attacking and aiming to score at each opportunity </a:t>
            </a:r>
          </a:p>
          <a:p>
            <a:pPr eaLnBrk="1" hangingPunct="1">
              <a:buFont typeface="Times"/>
              <a:buBlip>
                <a:blip r:embed="rId3"/>
              </a:buBlip>
            </a:pPr>
            <a:endParaRPr lang="fr-CH" sz="1200" b="1" dirty="0" smtClean="0">
              <a:solidFill>
                <a:srgbClr val="002060"/>
              </a:solidFill>
              <a:latin typeface="Calibri" pitchFamily="34" charset="0"/>
            </a:endParaRPr>
          </a:p>
          <a:p>
            <a:pPr eaLnBrk="1" hangingPunct="1">
              <a:buFont typeface="Wingdings 3" pitchFamily="18" charset="2"/>
              <a:buChar char="&quot;"/>
            </a:pPr>
            <a:r>
              <a:rPr lang="fr-CH" b="1" dirty="0" smtClean="0">
                <a:solidFill>
                  <a:srgbClr val="002060"/>
                </a:solidFill>
                <a:latin typeface="Calibri" pitchFamily="34" charset="0"/>
              </a:rPr>
              <a:t>In an ambitious and agressive manner, our teams are well organised, stay compact and push our opponents to fail</a:t>
            </a:r>
          </a:p>
          <a:p>
            <a:pPr eaLnBrk="1" hangingPunct="1">
              <a:buFont typeface="Times"/>
              <a:buBlip>
                <a:blip r:embed="rId3"/>
              </a:buBlip>
            </a:pPr>
            <a:endParaRPr lang="fr-FR" dirty="0" smtClean="0">
              <a:latin typeface="Calibri" pitchFamily="34" charset="0"/>
            </a:endParaRPr>
          </a:p>
        </p:txBody>
      </p:sp>
    </p:spTree>
    <p:extLst>
      <p:ext uri="{BB962C8B-B14F-4D97-AF65-F5344CB8AC3E}">
        <p14:creationId xmlns:p14="http://schemas.microsoft.com/office/powerpoint/2010/main" xmlns="" val="1007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5301070"/>
            <a:ext cx="8995543" cy="1143000"/>
          </a:xfrm>
          <a:effectLst/>
        </p:spPr>
        <p:txBody>
          <a:bodyPr vert="horz" lIns="91440" tIns="45720" rIns="91440" bIns="45720" rtlCol="0" anchor="t" anchorCtr="0">
            <a:noAutofit/>
          </a:bodyPr>
          <a:lstStyle/>
          <a:p>
            <a:pPr>
              <a:spcAft>
                <a:spcPts val="300"/>
              </a:spcAft>
            </a:pPr>
            <a:r>
              <a:rPr lang="fr-FR" sz="4200" dirty="0"/>
              <a:t>SFA </a:t>
            </a:r>
            <a:r>
              <a:rPr lang="fr-FR" sz="4200" dirty="0" err="1"/>
              <a:t>Philosophy</a:t>
            </a:r>
            <a:r>
              <a:rPr lang="fr-FR" sz="4200" dirty="0"/>
              <a:t> -  Collective Education</a:t>
            </a:r>
          </a:p>
        </p:txBody>
      </p:sp>
      <p:sp>
        <p:nvSpPr>
          <p:cNvPr id="5123" name="Rectangle 3"/>
          <p:cNvSpPr>
            <a:spLocks noGrp="1" noChangeArrowheads="1"/>
          </p:cNvSpPr>
          <p:nvPr>
            <p:ph type="body" idx="4294967295"/>
          </p:nvPr>
        </p:nvSpPr>
        <p:spPr>
          <a:xfrm>
            <a:off x="1156878" y="665280"/>
            <a:ext cx="7393016" cy="4308460"/>
          </a:xfrm>
          <a:prstGeom prst="rect">
            <a:avLst/>
          </a:prstGeom>
          <a:noFill/>
          <a:ln/>
        </p:spPr>
        <p:txBody>
          <a:bodyPr/>
          <a:lstStyle/>
          <a:p>
            <a:pPr lvl="1">
              <a:buFont typeface="Wingdings 3" pitchFamily="18" charset="2"/>
              <a:buChar char="&quot;"/>
            </a:pPr>
            <a:r>
              <a:rPr lang="en-GB" sz="1800" dirty="0" smtClean="0">
                <a:latin typeface="Calibri" pitchFamily="34" charset="0"/>
              </a:rPr>
              <a:t>Organisation of the team in 4-4-2 / 4-3-3 / 3-4-3</a:t>
            </a:r>
          </a:p>
          <a:p>
            <a:pPr lvl="1">
              <a:buFont typeface="Wingdings 3" pitchFamily="18" charset="2"/>
              <a:buChar char="&quot;"/>
            </a:pPr>
            <a:r>
              <a:rPr lang="en-GB" sz="1800" dirty="0" smtClean="0">
                <a:latin typeface="Calibri" pitchFamily="34" charset="0"/>
              </a:rPr>
              <a:t>Development of play</a:t>
            </a:r>
          </a:p>
          <a:p>
            <a:pPr lvl="1">
              <a:buFont typeface="Wingdings 3" pitchFamily="18" charset="2"/>
              <a:buChar char="&quot;"/>
            </a:pPr>
            <a:r>
              <a:rPr lang="en-GB" sz="1800" dirty="0" smtClean="0">
                <a:latin typeface="Calibri" pitchFamily="34" charset="0"/>
              </a:rPr>
              <a:t>Go forward in a clever manner</a:t>
            </a:r>
          </a:p>
          <a:p>
            <a:pPr lvl="1">
              <a:buFont typeface="Wingdings 3" pitchFamily="18" charset="2"/>
              <a:buChar char="&quot;"/>
            </a:pPr>
            <a:r>
              <a:rPr lang="en-GB" sz="1800" dirty="0" smtClean="0">
                <a:latin typeface="Calibri" pitchFamily="34" charset="0"/>
              </a:rPr>
              <a:t>Seek conclusion through the sides or the axes of the pitch</a:t>
            </a:r>
          </a:p>
          <a:p>
            <a:pPr lvl="1">
              <a:buFont typeface="Wingdings 3" pitchFamily="18" charset="2"/>
              <a:buChar char="&quot;"/>
            </a:pPr>
            <a:r>
              <a:rPr lang="en-GB" sz="1800" dirty="0" err="1" smtClean="0">
                <a:latin typeface="Calibri" pitchFamily="34" charset="0"/>
              </a:rPr>
              <a:t>Agressive</a:t>
            </a:r>
            <a:r>
              <a:rPr lang="en-GB" sz="1800" dirty="0" smtClean="0">
                <a:latin typeface="Calibri" pitchFamily="34" charset="0"/>
              </a:rPr>
              <a:t> zone marking and «defending chains»</a:t>
            </a:r>
          </a:p>
          <a:p>
            <a:pPr lvl="1">
              <a:buFont typeface="Wingdings 3" pitchFamily="18" charset="2"/>
              <a:buChar char="&quot;"/>
            </a:pPr>
            <a:r>
              <a:rPr lang="en-GB" sz="1800" dirty="0" smtClean="0">
                <a:latin typeface="Calibri" pitchFamily="34" charset="0"/>
              </a:rPr>
              <a:t>Transition when loosing the ball</a:t>
            </a:r>
          </a:p>
          <a:p>
            <a:pPr lvl="2">
              <a:buFont typeface="Wingdings 3" pitchFamily="18" charset="2"/>
              <a:buChar char="&quot;"/>
            </a:pPr>
            <a:r>
              <a:rPr lang="en-GB" sz="1800" dirty="0" smtClean="0">
                <a:latin typeface="Calibri" pitchFamily="34" charset="0"/>
              </a:rPr>
              <a:t>To </a:t>
            </a:r>
            <a:r>
              <a:rPr lang="en-GB" sz="1800" dirty="0" err="1" smtClean="0">
                <a:latin typeface="Calibri" pitchFamily="34" charset="0"/>
              </a:rPr>
              <a:t>defense</a:t>
            </a:r>
            <a:r>
              <a:rPr lang="en-GB" sz="1800" dirty="0" smtClean="0">
                <a:latin typeface="Calibri" pitchFamily="34" charset="0"/>
              </a:rPr>
              <a:t> and tackle your opponent </a:t>
            </a:r>
          </a:p>
          <a:p>
            <a:pPr lvl="1">
              <a:buFont typeface="Wingdings 3" pitchFamily="18" charset="2"/>
              <a:buChar char="&quot;"/>
            </a:pPr>
            <a:r>
              <a:rPr lang="en-GB" sz="1800" dirty="0" smtClean="0">
                <a:latin typeface="Calibri" pitchFamily="34" charset="0"/>
              </a:rPr>
              <a:t>Transition when getting the ball</a:t>
            </a:r>
          </a:p>
          <a:p>
            <a:pPr lvl="2">
              <a:buFont typeface="Wingdings 3" pitchFamily="18" charset="2"/>
              <a:buChar char="&quot;"/>
            </a:pPr>
            <a:r>
              <a:rPr lang="en-GB" sz="1800" dirty="0" smtClean="0">
                <a:latin typeface="Calibri" pitchFamily="34" charset="0"/>
              </a:rPr>
              <a:t>To attack</a:t>
            </a:r>
            <a:r>
              <a:rPr lang="en-GB" dirty="0" smtClean="0">
                <a:latin typeface="Calibri" pitchFamily="34" charset="0"/>
              </a:rPr>
              <a:t>, elaborate the game and seek actions forward</a:t>
            </a:r>
            <a:endParaRPr lang="en-GB" sz="1800" dirty="0" smtClean="0">
              <a:latin typeface="Calibri" pitchFamily="34" charset="0"/>
            </a:endParaRPr>
          </a:p>
        </p:txBody>
      </p:sp>
    </p:spTree>
    <p:extLst>
      <p:ext uri="{BB962C8B-B14F-4D97-AF65-F5344CB8AC3E}">
        <p14:creationId xmlns:p14="http://schemas.microsoft.com/office/powerpoint/2010/main" xmlns="" val="23279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calcmode="lin" valueType="num">
                                      <p:cBhvr additive="base">
                                        <p:cTn id="2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 calcmode="lin" valueType="num">
                                      <p:cBhvr additive="base">
                                        <p:cTn id="29"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 calcmode="lin" valueType="num">
                                      <p:cBhvr additive="base">
                                        <p:cTn id="3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123">
                                            <p:txEl>
                                              <p:pRg st="7" end="7"/>
                                            </p:txEl>
                                          </p:spTgt>
                                        </p:tgtEl>
                                        <p:attrNameLst>
                                          <p:attrName>style.visibility</p:attrName>
                                        </p:attrNameLst>
                                      </p:cBhvr>
                                      <p:to>
                                        <p:strVal val="visible"/>
                                      </p:to>
                                    </p:set>
                                    <p:anim calcmode="lin" valueType="num">
                                      <p:cBhvr additive="base">
                                        <p:cTn id="3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23">
                                            <p:txEl>
                                              <p:pRg st="8" end="8"/>
                                            </p:txEl>
                                          </p:spTgt>
                                        </p:tgtEl>
                                        <p:attrNameLst>
                                          <p:attrName>style.visibility</p:attrName>
                                        </p:attrNameLst>
                                      </p:cBhvr>
                                      <p:to>
                                        <p:strVal val="visible"/>
                                      </p:to>
                                    </p:set>
                                    <p:anim calcmode="lin" valueType="num">
                                      <p:cBhvr additive="base">
                                        <p:cTn id="43"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5515168"/>
            <a:ext cx="9144000" cy="1143000"/>
          </a:xfrm>
          <a:effectLst/>
        </p:spPr>
        <p:txBody>
          <a:bodyPr vert="horz" lIns="91440" tIns="45720" rIns="91440" bIns="45720" rtlCol="0" anchor="t" anchorCtr="0">
            <a:noAutofit/>
          </a:bodyPr>
          <a:lstStyle/>
          <a:p>
            <a:pPr>
              <a:spcAft>
                <a:spcPts val="300"/>
              </a:spcAft>
            </a:pPr>
            <a:r>
              <a:rPr lang="fr-FR" sz="4200" dirty="0"/>
              <a:t>SFA </a:t>
            </a:r>
            <a:r>
              <a:rPr lang="fr-FR" sz="4200" dirty="0" err="1"/>
              <a:t>Philosophy</a:t>
            </a:r>
            <a:r>
              <a:rPr lang="fr-FR" sz="4200" dirty="0"/>
              <a:t> -  </a:t>
            </a:r>
            <a:r>
              <a:rPr lang="fr-FR" sz="4200" dirty="0" err="1"/>
              <a:t>Individual</a:t>
            </a:r>
            <a:r>
              <a:rPr lang="fr-FR" sz="4200" dirty="0"/>
              <a:t> Education</a:t>
            </a:r>
          </a:p>
        </p:txBody>
      </p:sp>
      <p:sp>
        <p:nvSpPr>
          <p:cNvPr id="6147" name="Rectangle 3"/>
          <p:cNvSpPr>
            <a:spLocks noGrp="1" noChangeArrowheads="1"/>
          </p:cNvSpPr>
          <p:nvPr>
            <p:ph type="body" idx="4294967295"/>
          </p:nvPr>
        </p:nvSpPr>
        <p:spPr>
          <a:xfrm>
            <a:off x="816381" y="567511"/>
            <a:ext cx="7324725" cy="4357718"/>
          </a:xfrm>
          <a:prstGeom prst="rect">
            <a:avLst/>
          </a:prstGeom>
          <a:noFill/>
          <a:ln/>
        </p:spPr>
        <p:txBody>
          <a:bodyPr/>
          <a:lstStyle/>
          <a:p>
            <a:pPr lvl="1">
              <a:buFont typeface="Wingdings 3" pitchFamily="18" charset="2"/>
              <a:buChar char="&quot;"/>
            </a:pPr>
            <a:r>
              <a:rPr lang="fr-FR" sz="1800" b="1" dirty="0" smtClean="0">
                <a:latin typeface="Calibri" pitchFamily="34" charset="0"/>
              </a:rPr>
              <a:t>Basic </a:t>
            </a:r>
            <a:r>
              <a:rPr lang="fr-FR" sz="1800" b="1" dirty="0" err="1" smtClean="0">
                <a:latin typeface="Calibri" pitchFamily="34" charset="0"/>
              </a:rPr>
              <a:t>technics</a:t>
            </a:r>
            <a:r>
              <a:rPr lang="fr-FR" sz="1800" b="1" dirty="0" smtClean="0">
                <a:latin typeface="Calibri" pitchFamily="34" charset="0"/>
              </a:rPr>
              <a:t> and </a:t>
            </a:r>
            <a:r>
              <a:rPr lang="fr-FR" sz="1800" b="1" dirty="0" err="1" smtClean="0">
                <a:latin typeface="Calibri" pitchFamily="34" charset="0"/>
              </a:rPr>
              <a:t>technics</a:t>
            </a:r>
            <a:r>
              <a:rPr lang="fr-FR" sz="1800" b="1" dirty="0" smtClean="0">
                <a:latin typeface="Calibri" pitchFamily="34" charset="0"/>
              </a:rPr>
              <a:t> </a:t>
            </a:r>
            <a:r>
              <a:rPr lang="fr-FR" sz="1800" b="1" dirty="0" err="1" smtClean="0">
                <a:latin typeface="Calibri" pitchFamily="34" charset="0"/>
              </a:rPr>
              <a:t>under</a:t>
            </a:r>
            <a:r>
              <a:rPr lang="fr-FR" sz="1800" b="1" dirty="0" smtClean="0">
                <a:latin typeface="Calibri" pitchFamily="34" charset="0"/>
              </a:rPr>
              <a:t> pressure</a:t>
            </a:r>
            <a:endParaRPr lang="fr-FR" sz="1800" b="1" dirty="0">
              <a:latin typeface="Calibri" pitchFamily="34" charset="0"/>
            </a:endParaRPr>
          </a:p>
          <a:p>
            <a:pPr lvl="2">
              <a:buFont typeface="Wingdings" pitchFamily="2" charset="2"/>
              <a:buChar char="§"/>
            </a:pPr>
            <a:r>
              <a:rPr lang="fr-FR" sz="1800" dirty="0" err="1" smtClean="0">
                <a:latin typeface="Calibri" pitchFamily="34" charset="0"/>
              </a:rPr>
              <a:t>Pass</a:t>
            </a:r>
            <a:r>
              <a:rPr lang="fr-FR" sz="1800" dirty="0" smtClean="0">
                <a:latin typeface="Calibri" pitchFamily="34" charset="0"/>
              </a:rPr>
              <a:t> and </a:t>
            </a:r>
            <a:r>
              <a:rPr lang="fr-FR" sz="1800" dirty="0" err="1" smtClean="0">
                <a:latin typeface="Calibri" pitchFamily="34" charset="0"/>
              </a:rPr>
              <a:t>take</a:t>
            </a:r>
            <a:r>
              <a:rPr lang="fr-FR" sz="1800" dirty="0" smtClean="0">
                <a:latin typeface="Calibri" pitchFamily="34" charset="0"/>
              </a:rPr>
              <a:t> the </a:t>
            </a:r>
            <a:r>
              <a:rPr lang="fr-FR" sz="1800" dirty="0" err="1" smtClean="0">
                <a:latin typeface="Calibri" pitchFamily="34" charset="0"/>
              </a:rPr>
              <a:t>ball</a:t>
            </a:r>
            <a:r>
              <a:rPr lang="fr-FR" sz="1800" dirty="0" smtClean="0">
                <a:latin typeface="Calibri" pitchFamily="34" charset="0"/>
              </a:rPr>
              <a:t>, </a:t>
            </a:r>
            <a:r>
              <a:rPr lang="fr-FR" sz="1800" dirty="0" err="1" smtClean="0">
                <a:latin typeface="Calibri" pitchFamily="34" charset="0"/>
              </a:rPr>
              <a:t>conduct</a:t>
            </a:r>
            <a:r>
              <a:rPr lang="fr-FR" sz="1800" dirty="0" smtClean="0">
                <a:latin typeface="Calibri" pitchFamily="34" charset="0"/>
              </a:rPr>
              <a:t> the </a:t>
            </a:r>
            <a:r>
              <a:rPr lang="fr-FR" sz="1800" dirty="0" err="1" smtClean="0">
                <a:latin typeface="Calibri" pitchFamily="34" charset="0"/>
              </a:rPr>
              <a:t>ball</a:t>
            </a:r>
            <a:r>
              <a:rPr lang="fr-FR" sz="1800" dirty="0" smtClean="0">
                <a:latin typeface="Calibri" pitchFamily="34" charset="0"/>
              </a:rPr>
              <a:t> and dribbling, shoot, </a:t>
            </a:r>
            <a:r>
              <a:rPr lang="fr-FR" sz="1800" dirty="0" err="1" smtClean="0">
                <a:latin typeface="Calibri" pitchFamily="34" charset="0"/>
              </a:rPr>
              <a:t>technics</a:t>
            </a:r>
            <a:r>
              <a:rPr lang="fr-FR" sz="1800" dirty="0" smtClean="0">
                <a:latin typeface="Calibri" pitchFamily="34" charset="0"/>
              </a:rPr>
              <a:t> in the air, header</a:t>
            </a:r>
          </a:p>
          <a:p>
            <a:pPr lvl="1">
              <a:buFont typeface="Wingdings 3" pitchFamily="18" charset="2"/>
              <a:buChar char="&quot;"/>
            </a:pPr>
            <a:r>
              <a:rPr lang="fr-FR" sz="1800" b="1" dirty="0" err="1" smtClean="0">
                <a:latin typeface="Calibri" pitchFamily="34" charset="0"/>
              </a:rPr>
              <a:t>Behaviour</a:t>
            </a:r>
            <a:r>
              <a:rPr lang="fr-FR" sz="1800" b="1" dirty="0" smtClean="0">
                <a:latin typeface="Calibri" pitchFamily="34" charset="0"/>
              </a:rPr>
              <a:t> in dual and </a:t>
            </a:r>
            <a:r>
              <a:rPr lang="fr-FR" sz="1800" b="1" dirty="0" err="1" smtClean="0">
                <a:latin typeface="Calibri" pitchFamily="34" charset="0"/>
              </a:rPr>
              <a:t>covering</a:t>
            </a:r>
            <a:r>
              <a:rPr lang="fr-FR" sz="1800" b="1" dirty="0" smtClean="0">
                <a:latin typeface="Calibri" pitchFamily="34" charset="0"/>
              </a:rPr>
              <a:t> (support)</a:t>
            </a:r>
          </a:p>
          <a:p>
            <a:pPr lvl="2">
              <a:buFont typeface="Arial" pitchFamily="34" charset="0"/>
              <a:buChar char="•"/>
            </a:pPr>
            <a:r>
              <a:rPr lang="fr-CH" sz="1800" dirty="0" smtClean="0">
                <a:latin typeface="Calibri" pitchFamily="34" charset="0"/>
              </a:rPr>
              <a:t>3 : 3 – 2 : 2 – 1 : 1 – 5 : 5</a:t>
            </a:r>
          </a:p>
          <a:p>
            <a:pPr lvl="2">
              <a:buFont typeface="Arial" pitchFamily="34" charset="0"/>
              <a:buChar char="•"/>
            </a:pPr>
            <a:r>
              <a:rPr lang="fr-CH" sz="1800" dirty="0" smtClean="0">
                <a:latin typeface="Calibri" pitchFamily="34" charset="0"/>
              </a:rPr>
              <a:t>Numeric superiority or inferiority</a:t>
            </a:r>
            <a:endParaRPr lang="fr-FR" sz="1800" dirty="0">
              <a:latin typeface="Calibri" pitchFamily="34" charset="0"/>
            </a:endParaRPr>
          </a:p>
          <a:p>
            <a:pPr lvl="1">
              <a:buFont typeface="Wingdings 3" pitchFamily="18" charset="2"/>
              <a:buChar char="&quot;"/>
            </a:pPr>
            <a:r>
              <a:rPr lang="fr-FR" sz="1800" b="1" dirty="0">
                <a:latin typeface="Calibri" pitchFamily="34" charset="0"/>
              </a:rPr>
              <a:t>Passion </a:t>
            </a:r>
            <a:r>
              <a:rPr lang="fr-FR" sz="1800" b="1" dirty="0" smtClean="0">
                <a:latin typeface="Calibri" pitchFamily="34" charset="0"/>
              </a:rPr>
              <a:t>for football </a:t>
            </a:r>
            <a:r>
              <a:rPr lang="fr-FR" sz="1800" b="1" dirty="0">
                <a:latin typeface="Calibri" pitchFamily="34" charset="0"/>
              </a:rPr>
              <a:t>et </a:t>
            </a:r>
            <a:r>
              <a:rPr lang="fr-FR" sz="1800" b="1" dirty="0" smtClean="0">
                <a:latin typeface="Calibri" pitchFamily="34" charset="0"/>
              </a:rPr>
              <a:t>ambition</a:t>
            </a:r>
          </a:p>
          <a:p>
            <a:pPr lvl="2">
              <a:buFont typeface="Wingdings" pitchFamily="2" charset="2"/>
              <a:buChar char="§"/>
            </a:pPr>
            <a:r>
              <a:rPr lang="fr-CH" sz="1800" dirty="0" smtClean="0">
                <a:latin typeface="Calibri" pitchFamily="34" charset="0"/>
              </a:rPr>
              <a:t>Initiative and intensity</a:t>
            </a:r>
            <a:endParaRPr lang="fr-FR" sz="1800" dirty="0">
              <a:latin typeface="Calibri" pitchFamily="34" charset="0"/>
            </a:endParaRPr>
          </a:p>
          <a:p>
            <a:pPr lvl="2">
              <a:buFont typeface="Wingdings" pitchFamily="2" charset="2"/>
              <a:buChar char="§"/>
            </a:pPr>
            <a:r>
              <a:rPr lang="fr-FR" dirty="0">
                <a:latin typeface="Calibri" pitchFamily="34" charset="0"/>
              </a:rPr>
              <a:t>P</a:t>
            </a:r>
            <a:r>
              <a:rPr lang="fr-FR" sz="1800" dirty="0" smtClean="0">
                <a:latin typeface="Calibri" pitchFamily="34" charset="0"/>
              </a:rPr>
              <a:t>ositive, </a:t>
            </a:r>
            <a:r>
              <a:rPr lang="fr-FR" sz="1800" dirty="0" err="1" smtClean="0">
                <a:latin typeface="Calibri" pitchFamily="34" charset="0"/>
              </a:rPr>
              <a:t>willingness</a:t>
            </a:r>
            <a:r>
              <a:rPr lang="fr-FR" sz="1800" dirty="0" smtClean="0">
                <a:latin typeface="Calibri" pitchFamily="34" charset="0"/>
              </a:rPr>
              <a:t>, </a:t>
            </a:r>
            <a:r>
              <a:rPr lang="fr-FR" sz="1800" dirty="0" err="1" smtClean="0">
                <a:latin typeface="Calibri" pitchFamily="34" charset="0"/>
              </a:rPr>
              <a:t>take</a:t>
            </a:r>
            <a:r>
              <a:rPr lang="fr-FR" sz="1800" dirty="0" smtClean="0">
                <a:latin typeface="Calibri" pitchFamily="34" charset="0"/>
              </a:rPr>
              <a:t> </a:t>
            </a:r>
            <a:r>
              <a:rPr lang="fr-FR" sz="1800" dirty="0" err="1" smtClean="0">
                <a:latin typeface="Calibri" pitchFamily="34" charset="0"/>
              </a:rPr>
              <a:t>responsibility</a:t>
            </a:r>
            <a:endParaRPr lang="fr-FR" sz="1800" dirty="0" smtClean="0">
              <a:latin typeface="Calibri" pitchFamily="34" charset="0"/>
            </a:endParaRPr>
          </a:p>
          <a:p>
            <a:pPr lvl="1">
              <a:buFont typeface="Wingdings 3" pitchFamily="18" charset="2"/>
              <a:buChar char="&quot;"/>
            </a:pPr>
            <a:r>
              <a:rPr lang="fr-FR" sz="1800" b="1" dirty="0" err="1" smtClean="0">
                <a:latin typeface="Calibri" pitchFamily="34" charset="0"/>
              </a:rPr>
              <a:t>Athletic</a:t>
            </a:r>
            <a:r>
              <a:rPr lang="fr-FR" sz="1800" b="1" dirty="0" smtClean="0">
                <a:latin typeface="Calibri" pitchFamily="34" charset="0"/>
              </a:rPr>
              <a:t> </a:t>
            </a:r>
            <a:r>
              <a:rPr lang="fr-FR" sz="1800" b="1" dirty="0" err="1" smtClean="0">
                <a:latin typeface="Calibri" pitchFamily="34" charset="0"/>
              </a:rPr>
              <a:t>education</a:t>
            </a:r>
            <a:endParaRPr lang="fr-FR" sz="1800" b="1" dirty="0" smtClean="0">
              <a:latin typeface="Calibri" pitchFamily="34" charset="0"/>
            </a:endParaRPr>
          </a:p>
          <a:p>
            <a:pPr lvl="2">
              <a:buFont typeface="Wingdings" pitchFamily="2" charset="2"/>
              <a:buChar char="§"/>
            </a:pPr>
            <a:r>
              <a:rPr lang="fr-FR" sz="1800" dirty="0" err="1" smtClean="0">
                <a:latin typeface="Calibri" pitchFamily="34" charset="0"/>
              </a:rPr>
              <a:t>Harmonious</a:t>
            </a:r>
            <a:r>
              <a:rPr lang="fr-FR" sz="1800" dirty="0" smtClean="0">
                <a:latin typeface="Calibri" pitchFamily="34" charset="0"/>
              </a:rPr>
              <a:t> and progressive </a:t>
            </a:r>
            <a:r>
              <a:rPr lang="fr-FR" sz="1800" dirty="0" err="1" smtClean="0">
                <a:latin typeface="Calibri" pitchFamily="34" charset="0"/>
              </a:rPr>
              <a:t>development</a:t>
            </a:r>
            <a:endParaRPr lang="fr-FR" sz="1800" dirty="0">
              <a:latin typeface="Calibri" pitchFamily="34" charset="0"/>
            </a:endParaRPr>
          </a:p>
        </p:txBody>
      </p:sp>
    </p:spTree>
    <p:extLst>
      <p:ext uri="{BB962C8B-B14F-4D97-AF65-F5344CB8AC3E}">
        <p14:creationId xmlns:p14="http://schemas.microsoft.com/office/powerpoint/2010/main" xmlns="" val="20582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additive="base">
                                        <p:cTn id="2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 calcmode="lin" valueType="num">
                                      <p:cBhvr additive="base">
                                        <p:cTn id="3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47">
                                            <p:txEl>
                                              <p:pRg st="8" end="8"/>
                                            </p:txEl>
                                          </p:spTgt>
                                        </p:tgtEl>
                                        <p:attrNameLst>
                                          <p:attrName>style.visibility</p:attrName>
                                        </p:attrNameLst>
                                      </p:cBhvr>
                                      <p:to>
                                        <p:strVal val="visible"/>
                                      </p:to>
                                    </p:set>
                                    <p:anim calcmode="lin" valueType="num">
                                      <p:cBhvr additive="base">
                                        <p:cTn id="45"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147">
                                            <p:txEl>
                                              <p:pRg st="9" end="9"/>
                                            </p:txEl>
                                          </p:spTgt>
                                        </p:tgtEl>
                                        <p:attrNameLst>
                                          <p:attrName>style.visibility</p:attrName>
                                        </p:attrNameLst>
                                      </p:cBhvr>
                                      <p:to>
                                        <p:strVal val="visible"/>
                                      </p:to>
                                    </p:set>
                                    <p:anim calcmode="lin" valueType="num">
                                      <p:cBhvr additive="base">
                                        <p:cTn id="49" dur="5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7491" y="5228703"/>
            <a:ext cx="8736848" cy="619125"/>
          </a:xfrm>
          <a:effectLst/>
        </p:spPr>
        <p:txBody>
          <a:bodyPr vert="horz" lIns="91440" tIns="45720" rIns="91440" bIns="45720" rtlCol="0" anchor="t" anchorCtr="0">
            <a:noAutofit/>
          </a:bodyPr>
          <a:lstStyle/>
          <a:p>
            <a:r>
              <a:rPr lang="fr-FR" sz="4400" dirty="0"/>
              <a:t>SFA </a:t>
            </a:r>
            <a:r>
              <a:rPr lang="fr-FR" sz="4400" dirty="0" err="1"/>
              <a:t>Philosophy</a:t>
            </a:r>
            <a:r>
              <a:rPr lang="fr-FR" sz="4400" dirty="0"/>
              <a:t> -  </a:t>
            </a:r>
            <a:r>
              <a:rPr lang="fr-FR" sz="4400" dirty="0" smtClean="0"/>
              <a:t>Training </a:t>
            </a:r>
            <a:r>
              <a:rPr lang="fr-FR" sz="4400" dirty="0" err="1" smtClean="0"/>
              <a:t>Methods</a:t>
            </a:r>
            <a:endParaRPr lang="fr-FR" sz="4400" dirty="0"/>
          </a:p>
        </p:txBody>
      </p:sp>
      <p:sp>
        <p:nvSpPr>
          <p:cNvPr id="7171" name="Rectangle 3"/>
          <p:cNvSpPr>
            <a:spLocks noGrp="1" noChangeArrowheads="1"/>
          </p:cNvSpPr>
          <p:nvPr>
            <p:ph type="body" idx="4294967295"/>
          </p:nvPr>
        </p:nvSpPr>
        <p:spPr>
          <a:xfrm>
            <a:off x="1104927" y="926160"/>
            <a:ext cx="7324725" cy="3413141"/>
          </a:xfrm>
          <a:prstGeom prst="rect">
            <a:avLst/>
          </a:prstGeom>
          <a:noFill/>
          <a:ln/>
        </p:spPr>
        <p:txBody>
          <a:bodyPr>
            <a:normAutofit fontScale="92500" lnSpcReduction="10000"/>
          </a:bodyPr>
          <a:lstStyle/>
          <a:p>
            <a:pPr>
              <a:buNone/>
            </a:pPr>
            <a:r>
              <a:rPr lang="fr-FR" sz="2000" b="1" dirty="0" smtClean="0">
                <a:solidFill>
                  <a:srgbClr val="C00000"/>
                </a:solidFill>
                <a:latin typeface="Calibri" pitchFamily="34" charset="0"/>
              </a:rPr>
              <a:t>A close to </a:t>
            </a:r>
            <a:r>
              <a:rPr lang="fr-FR" sz="2000" b="1" dirty="0" err="1" smtClean="0">
                <a:solidFill>
                  <a:srgbClr val="C00000"/>
                </a:solidFill>
                <a:latin typeface="Calibri" pitchFamily="34" charset="0"/>
              </a:rPr>
              <a:t>game</a:t>
            </a:r>
            <a:r>
              <a:rPr lang="fr-FR" sz="2000" b="1" dirty="0" smtClean="0">
                <a:solidFill>
                  <a:srgbClr val="C00000"/>
                </a:solidFill>
                <a:latin typeface="Calibri" pitchFamily="34" charset="0"/>
              </a:rPr>
              <a:t> </a:t>
            </a:r>
            <a:r>
              <a:rPr lang="fr-FR" sz="2000" b="1" dirty="0" err="1" smtClean="0">
                <a:solidFill>
                  <a:srgbClr val="C00000"/>
                </a:solidFill>
                <a:latin typeface="Calibri" pitchFamily="34" charset="0"/>
              </a:rPr>
              <a:t>education</a:t>
            </a:r>
            <a:r>
              <a:rPr lang="fr-FR" sz="2000" b="1" dirty="0" smtClean="0">
                <a:solidFill>
                  <a:srgbClr val="C00000"/>
                </a:solidFill>
                <a:latin typeface="Calibri" pitchFamily="34" charset="0"/>
              </a:rPr>
              <a:t> </a:t>
            </a:r>
            <a:r>
              <a:rPr lang="fr-FR" sz="2000" b="1" dirty="0" err="1" smtClean="0">
                <a:solidFill>
                  <a:srgbClr val="C00000"/>
                </a:solidFill>
                <a:latin typeface="Calibri" pitchFamily="34" charset="0"/>
              </a:rPr>
              <a:t>is</a:t>
            </a:r>
            <a:r>
              <a:rPr lang="fr-FR" sz="2000" b="1" dirty="0" smtClean="0">
                <a:solidFill>
                  <a:srgbClr val="C00000"/>
                </a:solidFill>
                <a:latin typeface="Calibri" pitchFamily="34" charset="0"/>
              </a:rPr>
              <a:t> </a:t>
            </a:r>
            <a:r>
              <a:rPr lang="fr-FR" sz="2000" b="1" dirty="0" err="1" smtClean="0">
                <a:solidFill>
                  <a:srgbClr val="C00000"/>
                </a:solidFill>
                <a:latin typeface="Calibri" pitchFamily="34" charset="0"/>
              </a:rPr>
              <a:t>required</a:t>
            </a:r>
            <a:endParaRPr lang="fr-FR" sz="2000" b="1" dirty="0">
              <a:solidFill>
                <a:srgbClr val="C00000"/>
              </a:solidFill>
              <a:latin typeface="Calibri" pitchFamily="34" charset="0"/>
            </a:endParaRPr>
          </a:p>
          <a:p>
            <a:pPr lvl="1">
              <a:buFont typeface="Wingdings 3" pitchFamily="18" charset="2"/>
              <a:buChar char="&quot;"/>
            </a:pPr>
            <a:r>
              <a:rPr lang="fr-FR" sz="1800" b="1" dirty="0" err="1" smtClean="0">
                <a:latin typeface="Calibri" pitchFamily="34" charset="0"/>
              </a:rPr>
              <a:t>Played</a:t>
            </a:r>
            <a:r>
              <a:rPr lang="fr-FR" sz="1800" b="1" dirty="0" smtClean="0">
                <a:latin typeface="Calibri" pitchFamily="34" charset="0"/>
              </a:rPr>
              <a:t> </a:t>
            </a:r>
            <a:r>
              <a:rPr lang="fr-FR" sz="1800" b="1" dirty="0" err="1" smtClean="0">
                <a:latin typeface="Calibri" pitchFamily="34" charset="0"/>
              </a:rPr>
              <a:t>forms</a:t>
            </a:r>
            <a:r>
              <a:rPr lang="fr-FR" sz="1800" b="1" dirty="0" smtClean="0">
                <a:latin typeface="Calibri" pitchFamily="34" charset="0"/>
              </a:rPr>
              <a:t> </a:t>
            </a:r>
            <a:r>
              <a:rPr lang="fr-FR" sz="1800" dirty="0" err="1" smtClean="0">
                <a:latin typeface="Calibri" pitchFamily="34" charset="0"/>
              </a:rPr>
              <a:t>constitute</a:t>
            </a:r>
            <a:r>
              <a:rPr lang="fr-FR" sz="1800" dirty="0" smtClean="0">
                <a:latin typeface="Calibri" pitchFamily="34" charset="0"/>
              </a:rPr>
              <a:t> the main part of </a:t>
            </a:r>
            <a:r>
              <a:rPr lang="fr-FR" sz="1800" dirty="0" err="1" smtClean="0">
                <a:latin typeface="Calibri" pitchFamily="34" charset="0"/>
              </a:rPr>
              <a:t>our</a:t>
            </a:r>
            <a:r>
              <a:rPr lang="fr-FR" sz="1800" dirty="0" smtClean="0">
                <a:latin typeface="Calibri" pitchFamily="34" charset="0"/>
              </a:rPr>
              <a:t> training sessions</a:t>
            </a:r>
          </a:p>
          <a:p>
            <a:pPr lvl="1">
              <a:buFont typeface="Wingdings 3" pitchFamily="18" charset="2"/>
              <a:buChar char="&quot;"/>
            </a:pPr>
            <a:r>
              <a:rPr lang="fr-FR" sz="1800" b="1" dirty="0" smtClean="0">
                <a:latin typeface="Calibri" pitchFamily="34" charset="0"/>
              </a:rPr>
              <a:t>Objectives</a:t>
            </a:r>
            <a:r>
              <a:rPr lang="fr-FR" sz="1800" dirty="0" smtClean="0">
                <a:latin typeface="Calibri" pitchFamily="34" charset="0"/>
              </a:rPr>
              <a:t> are </a:t>
            </a:r>
            <a:r>
              <a:rPr lang="fr-FR" sz="1800" dirty="0" err="1" smtClean="0">
                <a:latin typeface="Calibri" pitchFamily="34" charset="0"/>
              </a:rPr>
              <a:t>adapted</a:t>
            </a:r>
            <a:r>
              <a:rPr lang="fr-FR" sz="1800" dirty="0" smtClean="0">
                <a:latin typeface="Calibri" pitchFamily="34" charset="0"/>
              </a:rPr>
              <a:t> to the </a:t>
            </a:r>
            <a:r>
              <a:rPr lang="fr-FR" sz="1800" dirty="0" err="1" smtClean="0">
                <a:latin typeface="Calibri" pitchFamily="34" charset="0"/>
              </a:rPr>
              <a:t>players</a:t>
            </a:r>
            <a:endParaRPr lang="fr-FR" sz="1800" dirty="0" smtClean="0">
              <a:latin typeface="Calibri" pitchFamily="34" charset="0"/>
            </a:endParaRPr>
          </a:p>
          <a:p>
            <a:pPr lvl="1">
              <a:buFont typeface="Wingdings 3" pitchFamily="18" charset="2"/>
              <a:buChar char="&quot;"/>
            </a:pPr>
            <a:r>
              <a:rPr lang="fr-FR" sz="1800" dirty="0" err="1" smtClean="0">
                <a:latin typeface="Calibri" pitchFamily="34" charset="0"/>
              </a:rPr>
              <a:t>We</a:t>
            </a:r>
            <a:r>
              <a:rPr lang="fr-FR" sz="1800" dirty="0" smtClean="0">
                <a:latin typeface="Calibri" pitchFamily="34" charset="0"/>
              </a:rPr>
              <a:t> have a </a:t>
            </a:r>
            <a:r>
              <a:rPr lang="fr-FR" sz="1800" b="1" dirty="0">
                <a:latin typeface="Calibri" pitchFamily="34" charset="0"/>
              </a:rPr>
              <a:t>r</a:t>
            </a:r>
            <a:r>
              <a:rPr lang="fr-FR" sz="1800" b="1" dirty="0" smtClean="0">
                <a:latin typeface="Calibri" pitchFamily="34" charset="0"/>
              </a:rPr>
              <a:t>elation</a:t>
            </a:r>
            <a:r>
              <a:rPr lang="fr-FR" sz="1800" dirty="0" smtClean="0">
                <a:latin typeface="Calibri" pitchFamily="34" charset="0"/>
              </a:rPr>
              <a:t> </a:t>
            </a:r>
            <a:r>
              <a:rPr lang="fr-FR" sz="1800" dirty="0">
                <a:latin typeface="Calibri" pitchFamily="34" charset="0"/>
              </a:rPr>
              <a:t>G</a:t>
            </a:r>
            <a:r>
              <a:rPr lang="fr-FR" sz="1800" dirty="0" smtClean="0">
                <a:latin typeface="Calibri" pitchFamily="34" charset="0"/>
              </a:rPr>
              <a:t>ame – </a:t>
            </a:r>
            <a:r>
              <a:rPr lang="fr-FR" sz="1800" dirty="0" err="1" smtClean="0">
                <a:latin typeface="Calibri" pitchFamily="34" charset="0"/>
              </a:rPr>
              <a:t>Analytical</a:t>
            </a:r>
            <a:endParaRPr lang="fr-FR" sz="1800" dirty="0" smtClean="0">
              <a:latin typeface="Calibri" pitchFamily="34" charset="0"/>
            </a:endParaRPr>
          </a:p>
          <a:p>
            <a:pPr lvl="1">
              <a:buFont typeface="Wingdings 3" pitchFamily="18" charset="2"/>
              <a:buChar char="&quot;"/>
            </a:pPr>
            <a:r>
              <a:rPr lang="fr-FR" sz="1800" b="1" dirty="0" smtClean="0">
                <a:latin typeface="Calibri" pitchFamily="34" charset="0"/>
              </a:rPr>
              <a:t>GAG</a:t>
            </a:r>
            <a:r>
              <a:rPr lang="fr-FR" sz="1800" dirty="0" smtClean="0">
                <a:latin typeface="Calibri" pitchFamily="34" charset="0"/>
              </a:rPr>
              <a:t> </a:t>
            </a:r>
            <a:r>
              <a:rPr lang="fr-FR" sz="1800" dirty="0" err="1" smtClean="0">
                <a:latin typeface="Calibri" pitchFamily="34" charset="0"/>
              </a:rPr>
              <a:t>method</a:t>
            </a:r>
            <a:r>
              <a:rPr lang="fr-FR" sz="1800" dirty="0" smtClean="0">
                <a:latin typeface="Calibri" pitchFamily="34" charset="0"/>
              </a:rPr>
              <a:t>: Global (</a:t>
            </a:r>
            <a:r>
              <a:rPr lang="fr-FR" sz="1800" dirty="0" err="1" smtClean="0">
                <a:latin typeface="Calibri" pitchFamily="34" charset="0"/>
              </a:rPr>
              <a:t>game</a:t>
            </a:r>
            <a:r>
              <a:rPr lang="fr-FR" sz="1800" dirty="0" smtClean="0">
                <a:latin typeface="Calibri" pitchFamily="34" charset="0"/>
              </a:rPr>
              <a:t>) – </a:t>
            </a:r>
            <a:r>
              <a:rPr lang="fr-FR" sz="1800" dirty="0" err="1" smtClean="0">
                <a:latin typeface="Calibri" pitchFamily="34" charset="0"/>
              </a:rPr>
              <a:t>Analytical</a:t>
            </a:r>
            <a:r>
              <a:rPr lang="fr-FR" sz="1800" dirty="0" smtClean="0">
                <a:latin typeface="Calibri" pitchFamily="34" charset="0"/>
              </a:rPr>
              <a:t> (</a:t>
            </a:r>
            <a:r>
              <a:rPr lang="fr-FR" sz="1800" dirty="0" err="1" smtClean="0">
                <a:latin typeface="Calibri" pitchFamily="34" charset="0"/>
              </a:rPr>
              <a:t>exercise</a:t>
            </a:r>
            <a:r>
              <a:rPr lang="fr-FR" sz="1800" dirty="0" smtClean="0">
                <a:latin typeface="Calibri" pitchFamily="34" charset="0"/>
              </a:rPr>
              <a:t>) – Global (</a:t>
            </a:r>
            <a:r>
              <a:rPr lang="fr-FR" sz="1800" dirty="0" err="1" smtClean="0">
                <a:latin typeface="Calibri" pitchFamily="34" charset="0"/>
              </a:rPr>
              <a:t>game</a:t>
            </a:r>
            <a:r>
              <a:rPr lang="fr-FR" sz="1800" dirty="0" smtClean="0">
                <a:latin typeface="Calibri" pitchFamily="34" charset="0"/>
              </a:rPr>
              <a:t>)</a:t>
            </a:r>
          </a:p>
          <a:p>
            <a:pPr lvl="1">
              <a:buFont typeface="Wingdings 3" pitchFamily="18" charset="2"/>
              <a:buChar char="&quot;"/>
            </a:pPr>
            <a:r>
              <a:rPr lang="fr-CH" sz="1800" b="1" dirty="0" smtClean="0">
                <a:latin typeface="Calibri" pitchFamily="34" charset="0"/>
              </a:rPr>
              <a:t>Variation</a:t>
            </a:r>
            <a:r>
              <a:rPr lang="fr-CH" sz="1800" dirty="0" smtClean="0">
                <a:latin typeface="Calibri" pitchFamily="34" charset="0"/>
              </a:rPr>
              <a:t> and </a:t>
            </a:r>
            <a:r>
              <a:rPr lang="fr-CH" sz="1800" b="1" dirty="0" smtClean="0">
                <a:latin typeface="Calibri" pitchFamily="34" charset="0"/>
              </a:rPr>
              <a:t>variability</a:t>
            </a:r>
            <a:endParaRPr lang="fr-FR" sz="1800" b="1" dirty="0" smtClean="0">
              <a:latin typeface="Calibri" pitchFamily="34" charset="0"/>
            </a:endParaRPr>
          </a:p>
          <a:p>
            <a:pPr lvl="1">
              <a:buFont typeface="Wingdings 3" pitchFamily="18" charset="2"/>
              <a:buChar char="&quot;"/>
            </a:pPr>
            <a:r>
              <a:rPr lang="fr-FR" sz="1800" dirty="0" err="1" smtClean="0">
                <a:latin typeface="Calibri" pitchFamily="34" charset="0"/>
              </a:rPr>
              <a:t>We</a:t>
            </a:r>
            <a:r>
              <a:rPr lang="fr-FR" sz="1800" dirty="0" smtClean="0">
                <a:latin typeface="Calibri" pitchFamily="34" charset="0"/>
              </a:rPr>
              <a:t> </a:t>
            </a:r>
            <a:r>
              <a:rPr lang="fr-FR" sz="1800" dirty="0" err="1" smtClean="0">
                <a:latin typeface="Calibri" pitchFamily="34" charset="0"/>
              </a:rPr>
              <a:t>work</a:t>
            </a:r>
            <a:r>
              <a:rPr lang="fr-FR" sz="1800" dirty="0" smtClean="0">
                <a:latin typeface="Calibri" pitchFamily="34" charset="0"/>
              </a:rPr>
              <a:t> </a:t>
            </a:r>
            <a:r>
              <a:rPr lang="fr-FR" sz="1800" dirty="0" err="1" smtClean="0">
                <a:latin typeface="Calibri" pitchFamily="34" charset="0"/>
              </a:rPr>
              <a:t>with</a:t>
            </a:r>
            <a:r>
              <a:rPr lang="fr-FR" sz="1800" dirty="0" smtClean="0">
                <a:latin typeface="Calibri" pitchFamily="34" charset="0"/>
              </a:rPr>
              <a:t> </a:t>
            </a:r>
            <a:r>
              <a:rPr lang="fr-FR" sz="1800" b="1" dirty="0" smtClean="0">
                <a:latin typeface="Calibri" pitchFamily="34" charset="0"/>
              </a:rPr>
              <a:t>goals (</a:t>
            </a:r>
            <a:r>
              <a:rPr lang="fr-FR" sz="1800" b="1" dirty="0" err="1" smtClean="0">
                <a:latin typeface="Calibri" pitchFamily="34" charset="0"/>
              </a:rPr>
              <a:t>targets</a:t>
            </a:r>
            <a:r>
              <a:rPr lang="fr-FR" sz="1800" b="1" dirty="0" smtClean="0">
                <a:latin typeface="Calibri" pitchFamily="34" charset="0"/>
              </a:rPr>
              <a:t>)</a:t>
            </a:r>
            <a:endParaRPr lang="fr-FR" sz="1800" b="1" dirty="0">
              <a:latin typeface="Calibri" pitchFamily="34" charset="0"/>
            </a:endParaRPr>
          </a:p>
          <a:p>
            <a:pPr lvl="1">
              <a:buFont typeface="Wingdings 3" pitchFamily="18" charset="2"/>
              <a:buChar char="&quot;"/>
            </a:pPr>
            <a:r>
              <a:rPr lang="fr-FR" sz="1800" dirty="0" err="1" smtClean="0">
                <a:latin typeface="Calibri" pitchFamily="34" charset="0"/>
              </a:rPr>
              <a:t>Exercises</a:t>
            </a:r>
            <a:r>
              <a:rPr lang="fr-FR" sz="1800" dirty="0" smtClean="0">
                <a:latin typeface="Calibri" pitchFamily="34" charset="0"/>
              </a:rPr>
              <a:t> and </a:t>
            </a:r>
            <a:r>
              <a:rPr lang="fr-FR" sz="1800" dirty="0" err="1" smtClean="0">
                <a:latin typeface="Calibri" pitchFamily="34" charset="0"/>
              </a:rPr>
              <a:t>games</a:t>
            </a:r>
            <a:r>
              <a:rPr lang="fr-FR" sz="1800" dirty="0" smtClean="0">
                <a:latin typeface="Calibri" pitchFamily="34" charset="0"/>
              </a:rPr>
              <a:t> on </a:t>
            </a:r>
            <a:r>
              <a:rPr lang="fr-FR" sz="1800" b="1" dirty="0" err="1" smtClean="0">
                <a:latin typeface="Calibri" pitchFamily="34" charset="0"/>
              </a:rPr>
              <a:t>delimitated</a:t>
            </a:r>
            <a:r>
              <a:rPr lang="fr-FR" sz="1800" b="1" dirty="0" smtClean="0">
                <a:latin typeface="Calibri" pitchFamily="34" charset="0"/>
              </a:rPr>
              <a:t> </a:t>
            </a:r>
            <a:r>
              <a:rPr lang="fr-FR" sz="1800" b="1" dirty="0" err="1" smtClean="0">
                <a:latin typeface="Calibri" pitchFamily="34" charset="0"/>
              </a:rPr>
              <a:t>fields</a:t>
            </a:r>
            <a:endParaRPr lang="fr-FR" sz="1800" b="1" dirty="0">
              <a:latin typeface="Calibri" pitchFamily="34" charset="0"/>
            </a:endParaRPr>
          </a:p>
          <a:p>
            <a:pPr lvl="1">
              <a:buFont typeface="Wingdings 3" pitchFamily="18" charset="2"/>
              <a:buChar char="&quot;"/>
            </a:pPr>
            <a:r>
              <a:rPr lang="fr-FR" sz="1800" b="1" dirty="0" smtClean="0">
                <a:latin typeface="Calibri" pitchFamily="34" charset="0"/>
              </a:rPr>
              <a:t>Teams and groups </a:t>
            </a:r>
            <a:r>
              <a:rPr lang="fr-FR" sz="1800" dirty="0" err="1" smtClean="0">
                <a:latin typeface="Calibri" pitchFamily="34" charset="0"/>
              </a:rPr>
              <a:t>clearly</a:t>
            </a:r>
            <a:r>
              <a:rPr lang="fr-FR" sz="1800" dirty="0" smtClean="0">
                <a:latin typeface="Calibri" pitchFamily="34" charset="0"/>
              </a:rPr>
              <a:t> </a:t>
            </a:r>
            <a:r>
              <a:rPr lang="fr-FR" sz="1800" b="1" dirty="0" err="1" smtClean="0">
                <a:latin typeface="Calibri" pitchFamily="34" charset="0"/>
              </a:rPr>
              <a:t>identified</a:t>
            </a:r>
            <a:endParaRPr lang="fr-FR" sz="1800" b="1" dirty="0">
              <a:latin typeface="Calibri" pitchFamily="34" charset="0"/>
            </a:endParaRPr>
          </a:p>
          <a:p>
            <a:pPr lvl="1">
              <a:buFont typeface="Wingdings 3" pitchFamily="18" charset="2"/>
              <a:buChar char="&quot;"/>
            </a:pPr>
            <a:r>
              <a:rPr lang="fr-FR" sz="1800" b="1" dirty="0" smtClean="0">
                <a:latin typeface="Calibri" pitchFamily="34" charset="0"/>
              </a:rPr>
              <a:t>Organisation</a:t>
            </a:r>
            <a:r>
              <a:rPr lang="fr-FR" sz="1800" dirty="0" smtClean="0">
                <a:latin typeface="Calibri" pitchFamily="34" charset="0"/>
              </a:rPr>
              <a:t> of training sessions</a:t>
            </a:r>
            <a:endParaRPr lang="fr-FR" sz="1800" dirty="0">
              <a:latin typeface="Calibri" pitchFamily="34" charset="0"/>
            </a:endParaRPr>
          </a:p>
        </p:txBody>
      </p:sp>
    </p:spTree>
    <p:extLst>
      <p:ext uri="{BB962C8B-B14F-4D97-AF65-F5344CB8AC3E}">
        <p14:creationId xmlns:p14="http://schemas.microsoft.com/office/powerpoint/2010/main" xmlns="" val="14834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2</a:t>
            </a:fld>
            <a:endParaRPr lang="fr-CH"/>
          </a:p>
        </p:txBody>
      </p:sp>
      <p:sp>
        <p:nvSpPr>
          <p:cNvPr id="5" name="Titre 4"/>
          <p:cNvSpPr>
            <a:spLocks noGrp="1"/>
          </p:cNvSpPr>
          <p:nvPr>
            <p:ph type="title"/>
          </p:nvPr>
        </p:nvSpPr>
        <p:spPr/>
        <p:txBody>
          <a:bodyPr/>
          <a:lstStyle/>
          <a:p>
            <a:r>
              <a:rPr lang="fr-CH" dirty="0" smtClean="0"/>
              <a:t>Thanks</a:t>
            </a:r>
            <a:endParaRPr lang="fr-CH" dirty="0"/>
          </a:p>
        </p:txBody>
      </p:sp>
      <p:sp>
        <p:nvSpPr>
          <p:cNvPr id="6" name="Espace réservé du contenu 5"/>
          <p:cNvSpPr>
            <a:spLocks noGrp="1"/>
          </p:cNvSpPr>
          <p:nvPr>
            <p:ph sz="quarter" idx="13"/>
          </p:nvPr>
        </p:nvSpPr>
        <p:spPr>
          <a:xfrm>
            <a:off x="305731" y="731520"/>
            <a:ext cx="8642778" cy="3474720"/>
          </a:xfrm>
        </p:spPr>
        <p:txBody>
          <a:bodyPr/>
          <a:lstStyle/>
          <a:p>
            <a:r>
              <a:rPr lang="fr-CH" b="1" dirty="0" smtClean="0"/>
              <a:t>Sonia Testaguzza </a:t>
            </a:r>
            <a:r>
              <a:rPr lang="fr-CH" dirty="0" smtClean="0"/>
              <a:t>(Department Manager Women &amp; Girls Football at SFA)</a:t>
            </a:r>
          </a:p>
          <a:p>
            <a:r>
              <a:rPr lang="fr-CH" b="1" dirty="0" smtClean="0"/>
              <a:t>Yves Débonnaire </a:t>
            </a:r>
            <a:r>
              <a:rPr lang="fr-CH" dirty="0" smtClean="0"/>
              <a:t>(Manager of Trainer Education at SFA)</a:t>
            </a:r>
          </a:p>
          <a:p>
            <a:r>
              <a:rPr lang="fr-CH" b="1" dirty="0" smtClean="0"/>
              <a:t>Bernard Challandes </a:t>
            </a:r>
            <a:r>
              <a:rPr lang="fr-CH" dirty="0" smtClean="0"/>
              <a:t>(Elite Football Trainer – U21, Zurich, Thoune, etc)</a:t>
            </a:r>
          </a:p>
          <a:p>
            <a:r>
              <a:rPr lang="fr-CH" b="1" dirty="0" smtClean="0"/>
              <a:t>Pierre Cornu </a:t>
            </a:r>
            <a:r>
              <a:rPr lang="fr-CH" dirty="0" smtClean="0"/>
              <a:t>(former </a:t>
            </a:r>
            <a:r>
              <a:rPr lang="fr-CH" dirty="0"/>
              <a:t>UEFA chief legal council for integrity and regulatory </a:t>
            </a:r>
            <a:r>
              <a:rPr lang="fr-CH" dirty="0" smtClean="0"/>
              <a:t>affairs, </a:t>
            </a:r>
            <a:r>
              <a:rPr lang="fr-CH" dirty="0"/>
              <a:t>former Swiss public </a:t>
            </a:r>
            <a:r>
              <a:rPr lang="fr-CH" dirty="0" smtClean="0"/>
              <a:t>general prosecutor, </a:t>
            </a:r>
            <a:r>
              <a:rPr lang="fr-CH" dirty="0"/>
              <a:t>Senior Legal Counsel at the </a:t>
            </a:r>
            <a:r>
              <a:rPr lang="fr-CH" dirty="0" smtClean="0"/>
              <a:t>CIES)</a:t>
            </a:r>
          </a:p>
          <a:p>
            <a:endParaRPr lang="fr-CH" dirty="0"/>
          </a:p>
          <a:p>
            <a:r>
              <a:rPr lang="fr-CH" dirty="0" smtClean="0"/>
              <a:t>And… </a:t>
            </a:r>
            <a:r>
              <a:rPr lang="fr-CH" b="1" dirty="0" smtClean="0"/>
              <a:t>Markus Frei </a:t>
            </a:r>
            <a:r>
              <a:rPr lang="fr-CH" dirty="0" smtClean="0"/>
              <a:t>(Chief of Carreer Planning at SFA)</a:t>
            </a:r>
          </a:p>
          <a:p>
            <a:endParaRPr lang="fr-CH" dirty="0" smtClean="0"/>
          </a:p>
          <a:p>
            <a:endParaRPr lang="fr-CH" dirty="0" smtClean="0"/>
          </a:p>
          <a:p>
            <a:endParaRPr lang="fr-CH" dirty="0"/>
          </a:p>
        </p:txBody>
      </p:sp>
    </p:spTree>
    <p:extLst>
      <p:ext uri="{BB962C8B-B14F-4D97-AF65-F5344CB8AC3E}">
        <p14:creationId xmlns:p14="http://schemas.microsoft.com/office/powerpoint/2010/main" xmlns="" val="66804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fr-FR"/>
          </a:p>
        </p:txBody>
      </p:sp>
      <p:pic>
        <p:nvPicPr>
          <p:cNvPr id="37891" name="Picture 3"/>
          <p:cNvPicPr>
            <a:picLocks noGrp="1" noChangeAspect="1" noChangeArrowheads="1"/>
          </p:cNvPicPr>
          <p:nvPr>
            <p:ph type="body" idx="4294967295"/>
          </p:nvPr>
        </p:nvPicPr>
        <p:blipFill>
          <a:blip r:embed="rId3" cstate="print"/>
          <a:srcRect/>
          <a:stretch>
            <a:fillRect/>
          </a:stretch>
        </p:blipFill>
        <p:spPr>
          <a:xfrm>
            <a:off x="0" y="0"/>
            <a:ext cx="9144000" cy="6858000"/>
          </a:xfrm>
          <a:prstGeom prst="rect">
            <a:avLst/>
          </a:prstGeom>
        </p:spPr>
      </p:pic>
      <p:sp>
        <p:nvSpPr>
          <p:cNvPr id="4" name="Rectangle 3"/>
          <p:cNvSpPr/>
          <p:nvPr/>
        </p:nvSpPr>
        <p:spPr bwMode="auto">
          <a:xfrm>
            <a:off x="4500562" y="0"/>
            <a:ext cx="1500198" cy="500042"/>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3761627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461" y="4854256"/>
            <a:ext cx="8431117" cy="1143000"/>
          </a:xfrm>
        </p:spPr>
        <p:txBody>
          <a:bodyPr/>
          <a:lstStyle/>
          <a:p>
            <a:r>
              <a:rPr lang="fr-CH" dirty="0" smtClean="0"/>
              <a:t>Skills, Competencies, </a:t>
            </a:r>
            <a:r>
              <a:rPr lang="fr-CH" dirty="0"/>
              <a:t>Trainer education</a:t>
            </a:r>
            <a:br>
              <a:rPr lang="fr-CH" dirty="0"/>
            </a:br>
            <a:endParaRPr lang="fr-CH" dirty="0"/>
          </a:p>
        </p:txBody>
      </p:sp>
      <p:sp>
        <p:nvSpPr>
          <p:cNvPr id="3" name="Espace réservé du contenu 2"/>
          <p:cNvSpPr>
            <a:spLocks noGrp="1"/>
          </p:cNvSpPr>
          <p:nvPr>
            <p:ph sz="quarter" idx="13"/>
          </p:nvPr>
        </p:nvSpPr>
        <p:spPr/>
        <p:txBody>
          <a:bodyPr/>
          <a:lstStyle/>
          <a:p>
            <a:pPr lvl="1"/>
            <a:r>
              <a:rPr lang="fr-CH" dirty="0"/>
              <a:t>Content of trainer education</a:t>
            </a:r>
          </a:p>
          <a:p>
            <a:pPr lvl="1"/>
            <a:r>
              <a:rPr lang="fr-CH" dirty="0" smtClean="0"/>
              <a:t>What we expect from a trainer</a:t>
            </a:r>
          </a:p>
          <a:p>
            <a:pPr lvl="1"/>
            <a:r>
              <a:rPr lang="fr-CH" dirty="0" smtClean="0"/>
              <a:t>From kids trainer to professional trainer</a:t>
            </a:r>
          </a:p>
          <a:p>
            <a:pPr lvl="1"/>
            <a:r>
              <a:rPr lang="fr-CH" dirty="0" smtClean="0"/>
              <a:t>Philosophy of trainer education</a:t>
            </a:r>
          </a:p>
          <a:p>
            <a:pPr lvl="1"/>
            <a:endParaRPr lang="fr-CH" dirty="0"/>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21</a:t>
            </a:fld>
            <a:endParaRPr lang="fr-CH"/>
          </a:p>
        </p:txBody>
      </p:sp>
    </p:spTree>
    <p:extLst>
      <p:ext uri="{BB962C8B-B14F-4D97-AF65-F5344CB8AC3E}">
        <p14:creationId xmlns:p14="http://schemas.microsoft.com/office/powerpoint/2010/main" xmlns="" val="867884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22</a:t>
            </a:fld>
            <a:endParaRPr lang="fr-CH"/>
          </a:p>
        </p:txBody>
      </p:sp>
      <p:sp>
        <p:nvSpPr>
          <p:cNvPr id="5" name="Titre 4"/>
          <p:cNvSpPr>
            <a:spLocks noGrp="1"/>
          </p:cNvSpPr>
          <p:nvPr>
            <p:ph type="title"/>
          </p:nvPr>
        </p:nvSpPr>
        <p:spPr>
          <a:xfrm>
            <a:off x="5298489" y="764285"/>
            <a:ext cx="3755850" cy="5279455"/>
          </a:xfrm>
        </p:spPr>
        <p:txBody>
          <a:bodyPr/>
          <a:lstStyle/>
          <a:p>
            <a:r>
              <a:rPr lang="fr-CH" dirty="0" smtClean="0"/>
              <a:t>Structure of football education of trainers in 2012</a:t>
            </a:r>
            <a:endParaRPr lang="fr-CH" dirty="0"/>
          </a:p>
        </p:txBody>
      </p:sp>
      <p:pic>
        <p:nvPicPr>
          <p:cNvPr id="7" name="Image 6" descr="Structure_de_formation_2012_-_F.pdf"/>
          <p:cNvPicPr>
            <a:picLocks noChangeAspect="1"/>
          </p:cNvPicPr>
          <p:nvPr/>
        </p:nvPicPr>
        <p:blipFill rotWithShape="1">
          <a:blip r:embed="rId3" cstate="print">
            <a:extLst>
              <a:ext uri="{28A0092B-C50C-407E-A947-70E740481C1C}">
                <a14:useLocalDpi xmlns:a14="http://schemas.microsoft.com/office/drawing/2010/main" xmlns=""/>
              </a:ext>
            </a:extLst>
          </a:blip>
          <a:srcRect l="4025" t="13259" r="6080" b="3014"/>
          <a:stretch/>
        </p:blipFill>
        <p:spPr>
          <a:xfrm>
            <a:off x="0" y="0"/>
            <a:ext cx="5209184" cy="6862784"/>
          </a:xfrm>
          <a:prstGeom prst="rect">
            <a:avLst/>
          </a:prstGeom>
        </p:spPr>
      </p:pic>
    </p:spTree>
    <p:extLst>
      <p:ext uri="{BB962C8B-B14F-4D97-AF65-F5344CB8AC3E}">
        <p14:creationId xmlns:p14="http://schemas.microsoft.com/office/powerpoint/2010/main" xmlns="" val="3074880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461" y="4854256"/>
            <a:ext cx="8431117" cy="1143000"/>
          </a:xfrm>
        </p:spPr>
        <p:txBody>
          <a:bodyPr/>
          <a:lstStyle/>
          <a:p>
            <a:r>
              <a:rPr lang="fr-CH" dirty="0" smtClean="0"/>
              <a:t>What we expect from a trainer for basic football</a:t>
            </a:r>
            <a:br>
              <a:rPr lang="fr-CH" dirty="0" smtClean="0"/>
            </a:br>
            <a:endParaRPr lang="fr-CH" dirty="0"/>
          </a:p>
        </p:txBody>
      </p:sp>
      <p:sp>
        <p:nvSpPr>
          <p:cNvPr id="3" name="Espace réservé du contenu 2"/>
          <p:cNvSpPr>
            <a:spLocks noGrp="1"/>
          </p:cNvSpPr>
          <p:nvPr>
            <p:ph sz="quarter" idx="13"/>
          </p:nvPr>
        </p:nvSpPr>
        <p:spPr>
          <a:xfrm>
            <a:off x="693773" y="731520"/>
            <a:ext cx="7560961" cy="3474720"/>
          </a:xfrm>
        </p:spPr>
        <p:txBody>
          <a:bodyPr/>
          <a:lstStyle/>
          <a:p>
            <a:pPr lvl="1"/>
            <a:r>
              <a:rPr lang="fr-CH" dirty="0" smtClean="0"/>
              <a:t>He knows the football at the level where he is active</a:t>
            </a:r>
          </a:p>
          <a:p>
            <a:pPr lvl="1"/>
            <a:r>
              <a:rPr lang="fr-CH" dirty="0" smtClean="0"/>
              <a:t>He is able to demonstrate what he want the players to do and he is able to explain it in simple words</a:t>
            </a:r>
          </a:p>
          <a:p>
            <a:pPr lvl="1"/>
            <a:r>
              <a:rPr lang="fr-CH" dirty="0" smtClean="0"/>
              <a:t>He understands the right way of doing something and by</a:t>
            </a:r>
          </a:p>
          <a:p>
            <a:pPr lvl="1"/>
            <a:r>
              <a:rPr lang="fr-CH" dirty="0" smtClean="0"/>
              <a:t>Observing he is able to detect wrong execution and to provide the right correction</a:t>
            </a:r>
          </a:p>
          <a:p>
            <a:pPr lvl="1"/>
            <a:r>
              <a:rPr lang="fr-CH" dirty="0" smtClean="0"/>
              <a:t>He find the best way in communication with all involved persons</a:t>
            </a:r>
          </a:p>
          <a:p>
            <a:pPr lvl="1"/>
            <a:r>
              <a:rPr lang="fr-CH" dirty="0" smtClean="0"/>
              <a:t>He is seeking for excellence at each level</a:t>
            </a:r>
            <a:endParaRPr lang="fr-CH" dirty="0"/>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23</a:t>
            </a:fld>
            <a:endParaRPr lang="fr-CH"/>
          </a:p>
        </p:txBody>
      </p:sp>
    </p:spTree>
    <p:extLst>
      <p:ext uri="{BB962C8B-B14F-4D97-AF65-F5344CB8AC3E}">
        <p14:creationId xmlns:p14="http://schemas.microsoft.com/office/powerpoint/2010/main" xmlns="" val="2876175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461" y="4854256"/>
            <a:ext cx="8431117" cy="1143000"/>
          </a:xfrm>
        </p:spPr>
        <p:txBody>
          <a:bodyPr/>
          <a:lstStyle/>
          <a:p>
            <a:r>
              <a:rPr lang="fr-CH" dirty="0" smtClean="0"/>
              <a:t>What we expect from a trainer for elite football</a:t>
            </a:r>
            <a:br>
              <a:rPr lang="fr-CH" dirty="0" smtClean="0"/>
            </a:br>
            <a:endParaRPr lang="fr-CH" dirty="0"/>
          </a:p>
        </p:txBody>
      </p:sp>
      <p:sp>
        <p:nvSpPr>
          <p:cNvPr id="3" name="Espace réservé du contenu 2"/>
          <p:cNvSpPr>
            <a:spLocks noGrp="1"/>
          </p:cNvSpPr>
          <p:nvPr>
            <p:ph sz="quarter" idx="13"/>
          </p:nvPr>
        </p:nvSpPr>
        <p:spPr>
          <a:xfrm>
            <a:off x="693773" y="731520"/>
            <a:ext cx="7560961" cy="3474720"/>
          </a:xfrm>
        </p:spPr>
        <p:txBody>
          <a:bodyPr/>
          <a:lstStyle/>
          <a:p>
            <a:pPr lvl="1"/>
            <a:r>
              <a:rPr lang="fr-CH" dirty="0" smtClean="0"/>
              <a:t>The previous slide is still applicable</a:t>
            </a:r>
          </a:p>
          <a:p>
            <a:pPr lvl="1"/>
            <a:r>
              <a:rPr lang="fr-CH" dirty="0" smtClean="0"/>
              <a:t>He is a professional, an expert on his job</a:t>
            </a:r>
          </a:p>
          <a:p>
            <a:pPr lvl="1"/>
            <a:r>
              <a:rPr lang="fr-CH" dirty="0" smtClean="0"/>
              <a:t>He has to communicate with much more interlocutors</a:t>
            </a:r>
          </a:p>
          <a:p>
            <a:pPr lvl="1"/>
            <a:r>
              <a:rPr lang="fr-CH" dirty="0" smtClean="0"/>
              <a:t>He deals with professional players with salaries…</a:t>
            </a:r>
          </a:p>
          <a:p>
            <a:pPr lvl="1"/>
            <a:r>
              <a:rPr lang="fr-CH" dirty="0" smtClean="0"/>
              <a:t>He is an accountable manager </a:t>
            </a:r>
            <a:endParaRPr lang="fr-CH" dirty="0"/>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24</a:t>
            </a:fld>
            <a:endParaRPr lang="fr-CH"/>
          </a:p>
        </p:txBody>
      </p:sp>
      <p:sp>
        <p:nvSpPr>
          <p:cNvPr id="7" name="Titre 1"/>
          <p:cNvSpPr txBox="1">
            <a:spLocks/>
          </p:cNvSpPr>
          <p:nvPr/>
        </p:nvSpPr>
        <p:spPr>
          <a:xfrm>
            <a:off x="352300" y="3634740"/>
            <a:ext cx="843111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Calibri"/>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fr-CH" dirty="0" smtClean="0">
                <a:solidFill>
                  <a:srgbClr val="FF0000"/>
                </a:solidFill>
              </a:rPr>
              <a:t>The trainer is just a guru</a:t>
            </a:r>
            <a:br>
              <a:rPr lang="fr-CH" dirty="0" smtClean="0">
                <a:solidFill>
                  <a:srgbClr val="FF0000"/>
                </a:solidFill>
              </a:rPr>
            </a:br>
            <a:endParaRPr lang="fr-CH" dirty="0">
              <a:solidFill>
                <a:srgbClr val="FF0000"/>
              </a:solidFill>
            </a:endParaRPr>
          </a:p>
        </p:txBody>
      </p:sp>
    </p:spTree>
    <p:extLst>
      <p:ext uri="{BB962C8B-B14F-4D97-AF65-F5344CB8AC3E}">
        <p14:creationId xmlns:p14="http://schemas.microsoft.com/office/powerpoint/2010/main" xmlns="" val="18468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194" y="5159971"/>
            <a:ext cx="7352005" cy="1143000"/>
          </a:xfrm>
        </p:spPr>
        <p:txBody>
          <a:bodyPr/>
          <a:lstStyle/>
          <a:p>
            <a:pPr marL="0" indent="0">
              <a:buNone/>
            </a:pPr>
            <a:r>
              <a:rPr lang="fr-CH" dirty="0" smtClean="0"/>
              <a:t>Where to start with training?</a:t>
            </a:r>
            <a:endParaRPr lang="fr-CH" dirty="0"/>
          </a:p>
        </p:txBody>
      </p:sp>
      <p:grpSp>
        <p:nvGrpSpPr>
          <p:cNvPr id="4" name="Group 39"/>
          <p:cNvGrpSpPr>
            <a:grpSpLocks/>
          </p:cNvGrpSpPr>
          <p:nvPr/>
        </p:nvGrpSpPr>
        <p:grpSpPr bwMode="auto">
          <a:xfrm>
            <a:off x="435769" y="627064"/>
            <a:ext cx="8047037" cy="4089400"/>
            <a:chOff x="346" y="1496"/>
            <a:chExt cx="5069" cy="2576"/>
          </a:xfrm>
        </p:grpSpPr>
        <p:sp>
          <p:nvSpPr>
            <p:cNvPr id="5" name="Rectangle 2"/>
            <p:cNvSpPr>
              <a:spLocks noChangeArrowheads="1"/>
            </p:cNvSpPr>
            <p:nvPr/>
          </p:nvSpPr>
          <p:spPr bwMode="auto">
            <a:xfrm>
              <a:off x="487" y="1496"/>
              <a:ext cx="4784" cy="2576"/>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6" name="Oval 3"/>
            <p:cNvSpPr>
              <a:spLocks noChangeArrowheads="1"/>
            </p:cNvSpPr>
            <p:nvPr/>
          </p:nvSpPr>
          <p:spPr bwMode="auto">
            <a:xfrm>
              <a:off x="4328" y="2324"/>
              <a:ext cx="910" cy="92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7" name="Oval 4"/>
            <p:cNvSpPr>
              <a:spLocks noChangeArrowheads="1"/>
            </p:cNvSpPr>
            <p:nvPr/>
          </p:nvSpPr>
          <p:spPr bwMode="auto">
            <a:xfrm>
              <a:off x="522" y="2324"/>
              <a:ext cx="910" cy="92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8" name="Rectangle 5"/>
            <p:cNvSpPr>
              <a:spLocks noChangeArrowheads="1"/>
            </p:cNvSpPr>
            <p:nvPr/>
          </p:nvSpPr>
          <p:spPr bwMode="auto">
            <a:xfrm>
              <a:off x="488" y="1976"/>
              <a:ext cx="800" cy="1616"/>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9" name="Oval 6"/>
            <p:cNvSpPr>
              <a:spLocks noChangeArrowheads="1"/>
            </p:cNvSpPr>
            <p:nvPr/>
          </p:nvSpPr>
          <p:spPr bwMode="auto">
            <a:xfrm>
              <a:off x="2424" y="2324"/>
              <a:ext cx="910" cy="920"/>
            </a:xfrm>
            <a:prstGeom prst="ellipse">
              <a:avLst/>
            </a:prstGeom>
            <a:solidFill>
              <a:srgbClr val="00FF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0" name="Rectangle 7"/>
            <p:cNvSpPr>
              <a:spLocks noChangeArrowheads="1"/>
            </p:cNvSpPr>
            <p:nvPr/>
          </p:nvSpPr>
          <p:spPr bwMode="auto">
            <a:xfrm>
              <a:off x="346" y="2528"/>
              <a:ext cx="125" cy="512"/>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1" name="Rectangle 8"/>
            <p:cNvSpPr>
              <a:spLocks noChangeArrowheads="1"/>
            </p:cNvSpPr>
            <p:nvPr/>
          </p:nvSpPr>
          <p:spPr bwMode="auto">
            <a:xfrm>
              <a:off x="5290" y="2528"/>
              <a:ext cx="125" cy="512"/>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2" name="Line 9"/>
            <p:cNvSpPr>
              <a:spLocks noChangeShapeType="1"/>
            </p:cNvSpPr>
            <p:nvPr/>
          </p:nvSpPr>
          <p:spPr bwMode="auto">
            <a:xfrm>
              <a:off x="2879" y="1496"/>
              <a:ext cx="0" cy="257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3" name="Rectangle 10"/>
            <p:cNvSpPr>
              <a:spLocks noChangeArrowheads="1"/>
            </p:cNvSpPr>
            <p:nvPr/>
          </p:nvSpPr>
          <p:spPr bwMode="auto">
            <a:xfrm>
              <a:off x="4472" y="1976"/>
              <a:ext cx="800" cy="1616"/>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4" name="Rectangle 11"/>
            <p:cNvSpPr>
              <a:spLocks noChangeArrowheads="1"/>
            </p:cNvSpPr>
            <p:nvPr/>
          </p:nvSpPr>
          <p:spPr bwMode="auto">
            <a:xfrm>
              <a:off x="5000" y="2360"/>
              <a:ext cx="272" cy="848"/>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5" name="Rectangle 12"/>
            <p:cNvSpPr>
              <a:spLocks noChangeArrowheads="1"/>
            </p:cNvSpPr>
            <p:nvPr/>
          </p:nvSpPr>
          <p:spPr bwMode="auto">
            <a:xfrm>
              <a:off x="488" y="2360"/>
              <a:ext cx="272" cy="848"/>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6" name="Rectangle 13"/>
            <p:cNvSpPr>
              <a:spLocks noChangeArrowheads="1"/>
            </p:cNvSpPr>
            <p:nvPr/>
          </p:nvSpPr>
          <p:spPr bwMode="auto">
            <a:xfrm>
              <a:off x="903" y="2526"/>
              <a:ext cx="248"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4800"/>
                <a:t>·</a:t>
              </a:r>
            </a:p>
          </p:txBody>
        </p:sp>
        <p:sp>
          <p:nvSpPr>
            <p:cNvPr id="17" name="Rectangle 14"/>
            <p:cNvSpPr>
              <a:spLocks noChangeArrowheads="1"/>
            </p:cNvSpPr>
            <p:nvPr/>
          </p:nvSpPr>
          <p:spPr bwMode="auto">
            <a:xfrm>
              <a:off x="4647" y="2526"/>
              <a:ext cx="248"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4800"/>
                <a:t>·</a:t>
              </a:r>
            </a:p>
          </p:txBody>
        </p:sp>
        <p:sp>
          <p:nvSpPr>
            <p:cNvPr id="18" name="Rectangle 15"/>
            <p:cNvSpPr>
              <a:spLocks noChangeArrowheads="1"/>
            </p:cNvSpPr>
            <p:nvPr/>
          </p:nvSpPr>
          <p:spPr bwMode="auto">
            <a:xfrm>
              <a:off x="2774" y="2525"/>
              <a:ext cx="212"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9" name="AutoShape 17"/>
            <p:cNvSpPr>
              <a:spLocks noChangeArrowheads="1"/>
            </p:cNvSpPr>
            <p:nvPr/>
          </p:nvSpPr>
          <p:spPr bwMode="auto">
            <a:xfrm>
              <a:off x="1588" y="197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0" name="AutoShape 18"/>
            <p:cNvSpPr>
              <a:spLocks noChangeArrowheads="1"/>
            </p:cNvSpPr>
            <p:nvPr/>
          </p:nvSpPr>
          <p:spPr bwMode="auto">
            <a:xfrm>
              <a:off x="1252" y="245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1" name="AutoShape 19"/>
            <p:cNvSpPr>
              <a:spLocks noChangeArrowheads="1"/>
            </p:cNvSpPr>
            <p:nvPr/>
          </p:nvSpPr>
          <p:spPr bwMode="auto">
            <a:xfrm>
              <a:off x="1204" y="3028"/>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2" name="AutoShape 20"/>
            <p:cNvSpPr>
              <a:spLocks noChangeArrowheads="1"/>
            </p:cNvSpPr>
            <p:nvPr/>
          </p:nvSpPr>
          <p:spPr bwMode="auto">
            <a:xfrm>
              <a:off x="1204" y="3700"/>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3" name="Oval 21"/>
            <p:cNvSpPr>
              <a:spLocks noChangeArrowheads="1"/>
            </p:cNvSpPr>
            <p:nvPr/>
          </p:nvSpPr>
          <p:spPr bwMode="auto">
            <a:xfrm>
              <a:off x="2740" y="2548"/>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4" name="AutoShape 22"/>
            <p:cNvSpPr>
              <a:spLocks noChangeArrowheads="1"/>
            </p:cNvSpPr>
            <p:nvPr/>
          </p:nvSpPr>
          <p:spPr bwMode="auto">
            <a:xfrm>
              <a:off x="532" y="2644"/>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5" name="Oval 23"/>
            <p:cNvSpPr>
              <a:spLocks noChangeArrowheads="1"/>
            </p:cNvSpPr>
            <p:nvPr/>
          </p:nvSpPr>
          <p:spPr bwMode="auto">
            <a:xfrm>
              <a:off x="1684" y="3364"/>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6" name="Oval 24"/>
            <p:cNvSpPr>
              <a:spLocks noChangeArrowheads="1"/>
            </p:cNvSpPr>
            <p:nvPr/>
          </p:nvSpPr>
          <p:spPr bwMode="auto">
            <a:xfrm>
              <a:off x="1780" y="259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7" name="Oval 25"/>
            <p:cNvSpPr>
              <a:spLocks noChangeArrowheads="1"/>
            </p:cNvSpPr>
            <p:nvPr/>
          </p:nvSpPr>
          <p:spPr bwMode="auto">
            <a:xfrm>
              <a:off x="2788" y="3148"/>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8" name="Oval 26"/>
            <p:cNvSpPr>
              <a:spLocks noChangeArrowheads="1"/>
            </p:cNvSpPr>
            <p:nvPr/>
          </p:nvSpPr>
          <p:spPr bwMode="auto">
            <a:xfrm>
              <a:off x="4852" y="271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9" name="Oval 27"/>
            <p:cNvSpPr>
              <a:spLocks noChangeArrowheads="1"/>
            </p:cNvSpPr>
            <p:nvPr/>
          </p:nvSpPr>
          <p:spPr bwMode="auto">
            <a:xfrm>
              <a:off x="3364" y="2884"/>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0" name="Oval 28"/>
            <p:cNvSpPr>
              <a:spLocks noChangeArrowheads="1"/>
            </p:cNvSpPr>
            <p:nvPr/>
          </p:nvSpPr>
          <p:spPr bwMode="auto">
            <a:xfrm>
              <a:off x="2932" y="3844"/>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1" name="Oval 29"/>
            <p:cNvSpPr>
              <a:spLocks noChangeArrowheads="1"/>
            </p:cNvSpPr>
            <p:nvPr/>
          </p:nvSpPr>
          <p:spPr bwMode="auto">
            <a:xfrm>
              <a:off x="2740" y="187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2" name="Oval 30"/>
            <p:cNvSpPr>
              <a:spLocks noChangeArrowheads="1"/>
            </p:cNvSpPr>
            <p:nvPr/>
          </p:nvSpPr>
          <p:spPr bwMode="auto">
            <a:xfrm>
              <a:off x="2548" y="2788"/>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3" name="Oval 31"/>
            <p:cNvSpPr>
              <a:spLocks noChangeArrowheads="1"/>
            </p:cNvSpPr>
            <p:nvPr/>
          </p:nvSpPr>
          <p:spPr bwMode="auto">
            <a:xfrm>
              <a:off x="3748" y="2644"/>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4" name="Oval 32"/>
            <p:cNvSpPr>
              <a:spLocks noChangeArrowheads="1"/>
            </p:cNvSpPr>
            <p:nvPr/>
          </p:nvSpPr>
          <p:spPr bwMode="auto">
            <a:xfrm>
              <a:off x="3412" y="2404"/>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5" name="AutoShape 33"/>
            <p:cNvSpPr>
              <a:spLocks noChangeArrowheads="1"/>
            </p:cNvSpPr>
            <p:nvPr/>
          </p:nvSpPr>
          <p:spPr bwMode="auto">
            <a:xfrm>
              <a:off x="3172" y="245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6" name="AutoShape 34"/>
            <p:cNvSpPr>
              <a:spLocks noChangeArrowheads="1"/>
            </p:cNvSpPr>
            <p:nvPr/>
          </p:nvSpPr>
          <p:spPr bwMode="auto">
            <a:xfrm>
              <a:off x="2068" y="2500"/>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7" name="AutoShape 35"/>
            <p:cNvSpPr>
              <a:spLocks noChangeArrowheads="1"/>
            </p:cNvSpPr>
            <p:nvPr/>
          </p:nvSpPr>
          <p:spPr bwMode="auto">
            <a:xfrm>
              <a:off x="3124" y="2836"/>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8" name="AutoShape 36"/>
            <p:cNvSpPr>
              <a:spLocks noChangeArrowheads="1"/>
            </p:cNvSpPr>
            <p:nvPr/>
          </p:nvSpPr>
          <p:spPr bwMode="auto">
            <a:xfrm>
              <a:off x="2116" y="3076"/>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9" name="AutoShape 37"/>
            <p:cNvSpPr>
              <a:spLocks noChangeArrowheads="1"/>
            </p:cNvSpPr>
            <p:nvPr/>
          </p:nvSpPr>
          <p:spPr bwMode="auto">
            <a:xfrm>
              <a:off x="2164" y="3604"/>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0" name="AutoShape 38"/>
            <p:cNvSpPr>
              <a:spLocks noChangeArrowheads="1"/>
            </p:cNvSpPr>
            <p:nvPr/>
          </p:nvSpPr>
          <p:spPr bwMode="auto">
            <a:xfrm>
              <a:off x="2308" y="2068"/>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grpSp>
      <p:sp>
        <p:nvSpPr>
          <p:cNvPr id="3" name="Espace réservé de la date 2"/>
          <p:cNvSpPr>
            <a:spLocks noGrp="1"/>
          </p:cNvSpPr>
          <p:nvPr>
            <p:ph type="dt" sz="half" idx="10"/>
          </p:nvPr>
        </p:nvSpPr>
        <p:spPr/>
        <p:txBody>
          <a:bodyPr/>
          <a:lstStyle/>
          <a:p>
            <a:r>
              <a:rPr lang="fr-CH" smtClean="0"/>
              <a:t>Chamonix, 25/01/2013</a:t>
            </a:r>
            <a:endParaRPr lang="fr-CH"/>
          </a:p>
        </p:txBody>
      </p:sp>
      <p:sp>
        <p:nvSpPr>
          <p:cNvPr id="41" name="Espace réservé du pied de page 40"/>
          <p:cNvSpPr>
            <a:spLocks noGrp="1"/>
          </p:cNvSpPr>
          <p:nvPr>
            <p:ph type="ftr" sz="quarter" idx="11"/>
          </p:nvPr>
        </p:nvSpPr>
        <p:spPr/>
        <p:txBody>
          <a:bodyPr/>
          <a:lstStyle/>
          <a:p>
            <a:r>
              <a:rPr lang="fr-CH" smtClean="0"/>
              <a:t>Exciting Football, Markus Frei &amp; Rex Pressl-Wenger</a:t>
            </a:r>
            <a:endParaRPr lang="fr-CH"/>
          </a:p>
        </p:txBody>
      </p:sp>
      <p:sp>
        <p:nvSpPr>
          <p:cNvPr id="44" name="Espace réservé du numéro de diapositive 43"/>
          <p:cNvSpPr>
            <a:spLocks noGrp="1"/>
          </p:cNvSpPr>
          <p:nvPr>
            <p:ph type="sldNum" sz="quarter" idx="12"/>
          </p:nvPr>
        </p:nvSpPr>
        <p:spPr/>
        <p:txBody>
          <a:bodyPr/>
          <a:lstStyle/>
          <a:p>
            <a:fld id="{7ACCBC7C-AD49-C540-93B4-78C3E08D5EB8}" type="slidenum">
              <a:rPr lang="fr-CH" smtClean="0"/>
              <a:pPr/>
              <a:t>25</a:t>
            </a:fld>
            <a:endParaRPr lang="fr-CH"/>
          </a:p>
        </p:txBody>
      </p:sp>
    </p:spTree>
    <p:extLst>
      <p:ext uri="{BB962C8B-B14F-4D97-AF65-F5344CB8AC3E}">
        <p14:creationId xmlns:p14="http://schemas.microsoft.com/office/powerpoint/2010/main" xmlns="" val="2649301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450" y="5089421"/>
            <a:ext cx="7689879" cy="1143000"/>
          </a:xfrm>
        </p:spPr>
        <p:txBody>
          <a:bodyPr/>
          <a:lstStyle/>
          <a:p>
            <a:pPr marL="0" indent="0">
              <a:buNone/>
            </a:pPr>
            <a:r>
              <a:rPr lang="fr-CH" dirty="0" smtClean="0"/>
              <a:t>Give the ball to one player…</a:t>
            </a:r>
            <a:endParaRPr lang="fr-CH" dirty="0"/>
          </a:p>
        </p:txBody>
      </p:sp>
      <p:grpSp>
        <p:nvGrpSpPr>
          <p:cNvPr id="4" name="Group 49"/>
          <p:cNvGrpSpPr>
            <a:grpSpLocks/>
          </p:cNvGrpSpPr>
          <p:nvPr/>
        </p:nvGrpSpPr>
        <p:grpSpPr bwMode="auto">
          <a:xfrm>
            <a:off x="576427" y="788987"/>
            <a:ext cx="8047038" cy="4152900"/>
            <a:chOff x="346" y="1496"/>
            <a:chExt cx="5069" cy="2616"/>
          </a:xfrm>
        </p:grpSpPr>
        <p:sp>
          <p:nvSpPr>
            <p:cNvPr id="5" name="Rectangle 2"/>
            <p:cNvSpPr>
              <a:spLocks noChangeArrowheads="1"/>
            </p:cNvSpPr>
            <p:nvPr/>
          </p:nvSpPr>
          <p:spPr bwMode="auto">
            <a:xfrm>
              <a:off x="487" y="1496"/>
              <a:ext cx="4784" cy="2576"/>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6" name="Oval 3"/>
            <p:cNvSpPr>
              <a:spLocks noChangeArrowheads="1"/>
            </p:cNvSpPr>
            <p:nvPr/>
          </p:nvSpPr>
          <p:spPr bwMode="auto">
            <a:xfrm>
              <a:off x="4328" y="2324"/>
              <a:ext cx="910" cy="92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7" name="Oval 4"/>
            <p:cNvSpPr>
              <a:spLocks noChangeArrowheads="1"/>
            </p:cNvSpPr>
            <p:nvPr/>
          </p:nvSpPr>
          <p:spPr bwMode="auto">
            <a:xfrm>
              <a:off x="522" y="2324"/>
              <a:ext cx="910" cy="92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8" name="Rectangle 5"/>
            <p:cNvSpPr>
              <a:spLocks noChangeArrowheads="1"/>
            </p:cNvSpPr>
            <p:nvPr/>
          </p:nvSpPr>
          <p:spPr bwMode="auto">
            <a:xfrm>
              <a:off x="488" y="1976"/>
              <a:ext cx="800" cy="1616"/>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9" name="Oval 6"/>
            <p:cNvSpPr>
              <a:spLocks noChangeArrowheads="1"/>
            </p:cNvSpPr>
            <p:nvPr/>
          </p:nvSpPr>
          <p:spPr bwMode="auto">
            <a:xfrm>
              <a:off x="2096" y="2116"/>
              <a:ext cx="910" cy="1092"/>
            </a:xfrm>
            <a:prstGeom prst="ellipse">
              <a:avLst/>
            </a:prstGeom>
            <a:solidFill>
              <a:srgbClr val="00FF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0" name="Rectangle 7"/>
            <p:cNvSpPr>
              <a:spLocks noChangeArrowheads="1"/>
            </p:cNvSpPr>
            <p:nvPr/>
          </p:nvSpPr>
          <p:spPr bwMode="auto">
            <a:xfrm>
              <a:off x="346" y="2528"/>
              <a:ext cx="125" cy="512"/>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1" name="Rectangle 8"/>
            <p:cNvSpPr>
              <a:spLocks noChangeArrowheads="1"/>
            </p:cNvSpPr>
            <p:nvPr/>
          </p:nvSpPr>
          <p:spPr bwMode="auto">
            <a:xfrm>
              <a:off x="5290" y="2528"/>
              <a:ext cx="125" cy="512"/>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2" name="Line 9"/>
            <p:cNvSpPr>
              <a:spLocks noChangeShapeType="1"/>
            </p:cNvSpPr>
            <p:nvPr/>
          </p:nvSpPr>
          <p:spPr bwMode="auto">
            <a:xfrm>
              <a:off x="2879" y="1496"/>
              <a:ext cx="0" cy="257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3" name="Rectangle 10"/>
            <p:cNvSpPr>
              <a:spLocks noChangeArrowheads="1"/>
            </p:cNvSpPr>
            <p:nvPr/>
          </p:nvSpPr>
          <p:spPr bwMode="auto">
            <a:xfrm>
              <a:off x="4472" y="1976"/>
              <a:ext cx="800" cy="1616"/>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4" name="Rectangle 11"/>
            <p:cNvSpPr>
              <a:spLocks noChangeArrowheads="1"/>
            </p:cNvSpPr>
            <p:nvPr/>
          </p:nvSpPr>
          <p:spPr bwMode="auto">
            <a:xfrm>
              <a:off x="5000" y="2360"/>
              <a:ext cx="272" cy="848"/>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5" name="Rectangle 12"/>
            <p:cNvSpPr>
              <a:spLocks noChangeArrowheads="1"/>
            </p:cNvSpPr>
            <p:nvPr/>
          </p:nvSpPr>
          <p:spPr bwMode="auto">
            <a:xfrm>
              <a:off x="488" y="2360"/>
              <a:ext cx="272" cy="848"/>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6" name="Rectangle 13"/>
            <p:cNvSpPr>
              <a:spLocks noChangeArrowheads="1"/>
            </p:cNvSpPr>
            <p:nvPr/>
          </p:nvSpPr>
          <p:spPr bwMode="auto">
            <a:xfrm>
              <a:off x="903" y="2526"/>
              <a:ext cx="248"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4800"/>
                <a:t>·</a:t>
              </a:r>
            </a:p>
          </p:txBody>
        </p:sp>
        <p:sp>
          <p:nvSpPr>
            <p:cNvPr id="17" name="Rectangle 14"/>
            <p:cNvSpPr>
              <a:spLocks noChangeArrowheads="1"/>
            </p:cNvSpPr>
            <p:nvPr/>
          </p:nvSpPr>
          <p:spPr bwMode="auto">
            <a:xfrm>
              <a:off x="4647" y="2526"/>
              <a:ext cx="248"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4800"/>
                <a:t>·</a:t>
              </a:r>
            </a:p>
          </p:txBody>
        </p:sp>
        <p:sp>
          <p:nvSpPr>
            <p:cNvPr id="18" name="Rectangle 15"/>
            <p:cNvSpPr>
              <a:spLocks noChangeArrowheads="1"/>
            </p:cNvSpPr>
            <p:nvPr/>
          </p:nvSpPr>
          <p:spPr bwMode="auto">
            <a:xfrm>
              <a:off x="2774" y="2525"/>
              <a:ext cx="212"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19" name="AutoShape 17"/>
            <p:cNvSpPr>
              <a:spLocks noChangeArrowheads="1"/>
            </p:cNvSpPr>
            <p:nvPr/>
          </p:nvSpPr>
          <p:spPr bwMode="auto">
            <a:xfrm>
              <a:off x="1252" y="173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0" name="AutoShape 18"/>
            <p:cNvSpPr>
              <a:spLocks noChangeArrowheads="1"/>
            </p:cNvSpPr>
            <p:nvPr/>
          </p:nvSpPr>
          <p:spPr bwMode="auto">
            <a:xfrm>
              <a:off x="1156" y="2020"/>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1" name="AutoShape 19"/>
            <p:cNvSpPr>
              <a:spLocks noChangeArrowheads="1"/>
            </p:cNvSpPr>
            <p:nvPr/>
          </p:nvSpPr>
          <p:spPr bwMode="auto">
            <a:xfrm>
              <a:off x="1060" y="245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2" name="AutoShape 20"/>
            <p:cNvSpPr>
              <a:spLocks noChangeArrowheads="1"/>
            </p:cNvSpPr>
            <p:nvPr/>
          </p:nvSpPr>
          <p:spPr bwMode="auto">
            <a:xfrm>
              <a:off x="1012" y="293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3" name="Oval 21"/>
            <p:cNvSpPr>
              <a:spLocks noChangeArrowheads="1"/>
            </p:cNvSpPr>
            <p:nvPr/>
          </p:nvSpPr>
          <p:spPr bwMode="auto">
            <a:xfrm>
              <a:off x="1588" y="163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4" name="AutoShape 22"/>
            <p:cNvSpPr>
              <a:spLocks noChangeArrowheads="1"/>
            </p:cNvSpPr>
            <p:nvPr/>
          </p:nvSpPr>
          <p:spPr bwMode="auto">
            <a:xfrm>
              <a:off x="532" y="2644"/>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5" name="Oval 23"/>
            <p:cNvSpPr>
              <a:spLocks noChangeArrowheads="1"/>
            </p:cNvSpPr>
            <p:nvPr/>
          </p:nvSpPr>
          <p:spPr bwMode="auto">
            <a:xfrm>
              <a:off x="1444" y="3604"/>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6" name="Oval 24"/>
            <p:cNvSpPr>
              <a:spLocks noChangeArrowheads="1"/>
            </p:cNvSpPr>
            <p:nvPr/>
          </p:nvSpPr>
          <p:spPr bwMode="auto">
            <a:xfrm>
              <a:off x="1396" y="211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7" name="Oval 25"/>
            <p:cNvSpPr>
              <a:spLocks noChangeArrowheads="1"/>
            </p:cNvSpPr>
            <p:nvPr/>
          </p:nvSpPr>
          <p:spPr bwMode="auto">
            <a:xfrm>
              <a:off x="1300" y="271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8" name="Oval 26"/>
            <p:cNvSpPr>
              <a:spLocks noChangeArrowheads="1"/>
            </p:cNvSpPr>
            <p:nvPr/>
          </p:nvSpPr>
          <p:spPr bwMode="auto">
            <a:xfrm>
              <a:off x="4852" y="2716"/>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29" name="Oval 27"/>
            <p:cNvSpPr>
              <a:spLocks noChangeArrowheads="1"/>
            </p:cNvSpPr>
            <p:nvPr/>
          </p:nvSpPr>
          <p:spPr bwMode="auto">
            <a:xfrm>
              <a:off x="3940" y="2692"/>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0" name="Oval 28"/>
            <p:cNvSpPr>
              <a:spLocks noChangeArrowheads="1"/>
            </p:cNvSpPr>
            <p:nvPr/>
          </p:nvSpPr>
          <p:spPr bwMode="auto">
            <a:xfrm>
              <a:off x="3510" y="2041"/>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1" name="Oval 29"/>
            <p:cNvSpPr>
              <a:spLocks noChangeArrowheads="1"/>
            </p:cNvSpPr>
            <p:nvPr/>
          </p:nvSpPr>
          <p:spPr bwMode="auto">
            <a:xfrm>
              <a:off x="2774" y="2587"/>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2" name="Oval 30"/>
            <p:cNvSpPr>
              <a:spLocks noChangeArrowheads="1"/>
            </p:cNvSpPr>
            <p:nvPr/>
          </p:nvSpPr>
          <p:spPr bwMode="auto">
            <a:xfrm>
              <a:off x="2500" y="2900"/>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3" name="Oval 31"/>
            <p:cNvSpPr>
              <a:spLocks noChangeArrowheads="1"/>
            </p:cNvSpPr>
            <p:nvPr/>
          </p:nvSpPr>
          <p:spPr bwMode="auto">
            <a:xfrm>
              <a:off x="3940" y="3652"/>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4" name="Oval 32"/>
            <p:cNvSpPr>
              <a:spLocks noChangeArrowheads="1"/>
            </p:cNvSpPr>
            <p:nvPr/>
          </p:nvSpPr>
          <p:spPr bwMode="auto">
            <a:xfrm>
              <a:off x="2500" y="1732"/>
              <a:ext cx="136" cy="1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5" name="AutoShape 33"/>
            <p:cNvSpPr>
              <a:spLocks noChangeArrowheads="1"/>
            </p:cNvSpPr>
            <p:nvPr/>
          </p:nvSpPr>
          <p:spPr bwMode="auto">
            <a:xfrm>
              <a:off x="3700" y="2740"/>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6" name="AutoShape 34"/>
            <p:cNvSpPr>
              <a:spLocks noChangeArrowheads="1"/>
            </p:cNvSpPr>
            <p:nvPr/>
          </p:nvSpPr>
          <p:spPr bwMode="auto">
            <a:xfrm>
              <a:off x="2212" y="2224"/>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7" name="AutoShape 35"/>
            <p:cNvSpPr>
              <a:spLocks noChangeArrowheads="1"/>
            </p:cNvSpPr>
            <p:nvPr/>
          </p:nvSpPr>
          <p:spPr bwMode="auto">
            <a:xfrm>
              <a:off x="3076" y="2500"/>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8" name="AutoShape 36"/>
            <p:cNvSpPr>
              <a:spLocks noChangeArrowheads="1"/>
            </p:cNvSpPr>
            <p:nvPr/>
          </p:nvSpPr>
          <p:spPr bwMode="auto">
            <a:xfrm>
              <a:off x="2232" y="2908"/>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9" name="AutoShape 37"/>
            <p:cNvSpPr>
              <a:spLocks noChangeArrowheads="1"/>
            </p:cNvSpPr>
            <p:nvPr/>
          </p:nvSpPr>
          <p:spPr bwMode="auto">
            <a:xfrm>
              <a:off x="3076" y="3412"/>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0" name="AutoShape 38"/>
            <p:cNvSpPr>
              <a:spLocks noChangeArrowheads="1"/>
            </p:cNvSpPr>
            <p:nvPr/>
          </p:nvSpPr>
          <p:spPr bwMode="auto">
            <a:xfrm>
              <a:off x="2164" y="1540"/>
              <a:ext cx="136" cy="136"/>
            </a:xfrm>
            <a:prstGeom prst="triangle">
              <a:avLst>
                <a:gd name="adj" fmla="val 49995"/>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1" name="AutoShape 39"/>
            <p:cNvSpPr>
              <a:spLocks noChangeArrowheads="1"/>
            </p:cNvSpPr>
            <p:nvPr/>
          </p:nvSpPr>
          <p:spPr bwMode="auto">
            <a:xfrm>
              <a:off x="3608" y="2600"/>
              <a:ext cx="608" cy="368"/>
            </a:xfrm>
            <a:prstGeom prst="roundRect">
              <a:avLst>
                <a:gd name="adj" fmla="val 12495"/>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2" name="Rectangle 40"/>
            <p:cNvSpPr>
              <a:spLocks noChangeArrowheads="1"/>
            </p:cNvSpPr>
            <p:nvPr/>
          </p:nvSpPr>
          <p:spPr bwMode="auto">
            <a:xfrm>
              <a:off x="3687" y="3015"/>
              <a:ext cx="455" cy="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3200" b="1">
                  <a:solidFill>
                    <a:srgbClr val="000000"/>
                  </a:solidFill>
                </a:rPr>
                <a:t>1:1</a:t>
              </a:r>
            </a:p>
          </p:txBody>
        </p:sp>
        <p:sp>
          <p:nvSpPr>
            <p:cNvPr id="43" name="AutoShape 41"/>
            <p:cNvSpPr>
              <a:spLocks noChangeArrowheads="1"/>
            </p:cNvSpPr>
            <p:nvPr/>
          </p:nvSpPr>
          <p:spPr bwMode="auto">
            <a:xfrm rot="660000">
              <a:off x="920" y="1544"/>
              <a:ext cx="1040" cy="2192"/>
            </a:xfrm>
            <a:prstGeom prst="roundRect">
              <a:avLst>
                <a:gd name="adj" fmla="val 12495"/>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4" name="Rectangle 42"/>
            <p:cNvSpPr>
              <a:spLocks noChangeArrowheads="1"/>
            </p:cNvSpPr>
            <p:nvPr/>
          </p:nvSpPr>
          <p:spPr bwMode="auto">
            <a:xfrm>
              <a:off x="817" y="3745"/>
              <a:ext cx="571"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spcBef>
                  <a:spcPct val="50000"/>
                </a:spcBef>
              </a:pPr>
              <a:r>
                <a:rPr lang="fr-FR" sz="3200" b="1" dirty="0">
                  <a:solidFill>
                    <a:srgbClr val="000000"/>
                  </a:solidFill>
                </a:rPr>
                <a:t>4</a:t>
              </a:r>
              <a:r>
                <a:rPr lang="fr-FR" sz="3200" b="1" dirty="0" smtClean="0">
                  <a:solidFill>
                    <a:srgbClr val="000000"/>
                  </a:solidFill>
                </a:rPr>
                <a:t>:4</a:t>
              </a:r>
              <a:endParaRPr lang="fr-FR" sz="3200" b="1" dirty="0">
                <a:solidFill>
                  <a:srgbClr val="000000"/>
                </a:solidFill>
              </a:endParaRPr>
            </a:p>
          </p:txBody>
        </p:sp>
        <p:sp>
          <p:nvSpPr>
            <p:cNvPr id="45" name="AutoShape 43"/>
            <p:cNvSpPr>
              <a:spLocks noChangeArrowheads="1"/>
            </p:cNvSpPr>
            <p:nvPr/>
          </p:nvSpPr>
          <p:spPr bwMode="auto">
            <a:xfrm rot="480000" flipH="1">
              <a:off x="2032" y="2169"/>
              <a:ext cx="1462" cy="1523"/>
            </a:xfrm>
            <a:prstGeom prst="parallelogram">
              <a:avLst>
                <a:gd name="adj" fmla="val 24995"/>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6" name="Rectangle 44"/>
            <p:cNvSpPr>
              <a:spLocks noChangeArrowheads="1"/>
            </p:cNvSpPr>
            <p:nvPr/>
          </p:nvSpPr>
          <p:spPr bwMode="auto">
            <a:xfrm>
              <a:off x="3380" y="3681"/>
              <a:ext cx="513"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3200" b="1" dirty="0">
                  <a:solidFill>
                    <a:srgbClr val="FF0000"/>
                  </a:solidFill>
                </a:rPr>
                <a:t>4:2</a:t>
              </a:r>
            </a:p>
          </p:txBody>
        </p:sp>
        <p:sp>
          <p:nvSpPr>
            <p:cNvPr id="47" name="Oval 45"/>
            <p:cNvSpPr>
              <a:spLocks noChangeArrowheads="1"/>
            </p:cNvSpPr>
            <p:nvPr/>
          </p:nvSpPr>
          <p:spPr bwMode="auto">
            <a:xfrm>
              <a:off x="2045" y="2129"/>
              <a:ext cx="656" cy="1188"/>
            </a:xfrm>
            <a:prstGeom prst="ellipse">
              <a:avLst/>
            </a:prstGeom>
            <a:noFill/>
            <a:ln w="28575">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48" name="Rectangle 46"/>
            <p:cNvSpPr>
              <a:spLocks noChangeArrowheads="1"/>
            </p:cNvSpPr>
            <p:nvPr/>
          </p:nvSpPr>
          <p:spPr bwMode="auto">
            <a:xfrm>
              <a:off x="1863" y="3727"/>
              <a:ext cx="513"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3200" b="1" dirty="0">
                  <a:solidFill>
                    <a:srgbClr val="3366FF"/>
                  </a:solidFill>
                </a:rPr>
                <a:t>2:1</a:t>
              </a:r>
            </a:p>
          </p:txBody>
        </p:sp>
        <p:sp>
          <p:nvSpPr>
            <p:cNvPr id="49" name="Line 47"/>
            <p:cNvSpPr>
              <a:spLocks noChangeShapeType="1"/>
            </p:cNvSpPr>
            <p:nvPr/>
          </p:nvSpPr>
          <p:spPr bwMode="auto">
            <a:xfrm flipH="1">
              <a:off x="2910" y="1940"/>
              <a:ext cx="333"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ln>
                  <a:solidFill>
                    <a:srgbClr val="000000"/>
                  </a:solidFill>
                </a:ln>
              </a:endParaRPr>
            </a:p>
          </p:txBody>
        </p:sp>
      </p:grpSp>
      <p:sp>
        <p:nvSpPr>
          <p:cNvPr id="50" name="Rectangle 42"/>
          <p:cNvSpPr>
            <a:spLocks noChangeArrowheads="1"/>
          </p:cNvSpPr>
          <p:nvPr/>
        </p:nvSpPr>
        <p:spPr bwMode="auto">
          <a:xfrm>
            <a:off x="4848389" y="968374"/>
            <a:ext cx="906463" cy="58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spcBef>
                <a:spcPct val="50000"/>
              </a:spcBef>
            </a:pPr>
            <a:r>
              <a:rPr lang="fr-FR" sz="3200" b="1" dirty="0" smtClean="0">
                <a:solidFill>
                  <a:srgbClr val="000000"/>
                </a:solidFill>
              </a:rPr>
              <a:t>2:2</a:t>
            </a:r>
            <a:endParaRPr lang="fr-FR" sz="3200" b="1" dirty="0">
              <a:solidFill>
                <a:srgbClr val="000000"/>
              </a:solidFill>
            </a:endParaRPr>
          </a:p>
        </p:txBody>
      </p:sp>
      <p:sp>
        <p:nvSpPr>
          <p:cNvPr id="51" name="Line 47"/>
          <p:cNvSpPr>
            <a:spLocks noChangeShapeType="1"/>
          </p:cNvSpPr>
          <p:nvPr/>
        </p:nvSpPr>
        <p:spPr bwMode="auto">
          <a:xfrm flipV="1">
            <a:off x="3392652" y="3659187"/>
            <a:ext cx="298450" cy="8636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a:p>
        </p:txBody>
      </p:sp>
      <p:sp>
        <p:nvSpPr>
          <p:cNvPr id="3" name="Espace réservé de la date 2"/>
          <p:cNvSpPr>
            <a:spLocks noGrp="1"/>
          </p:cNvSpPr>
          <p:nvPr>
            <p:ph type="dt" sz="half" idx="10"/>
          </p:nvPr>
        </p:nvSpPr>
        <p:spPr/>
        <p:txBody>
          <a:bodyPr/>
          <a:lstStyle/>
          <a:p>
            <a:r>
              <a:rPr lang="fr-CH" smtClean="0"/>
              <a:t>Chamonix, 25/01/2013</a:t>
            </a:r>
            <a:endParaRPr lang="fr-CH"/>
          </a:p>
        </p:txBody>
      </p:sp>
      <p:sp>
        <p:nvSpPr>
          <p:cNvPr id="52" name="Espace réservé du pied de page 51"/>
          <p:cNvSpPr>
            <a:spLocks noGrp="1"/>
          </p:cNvSpPr>
          <p:nvPr>
            <p:ph type="ftr" sz="quarter" idx="11"/>
          </p:nvPr>
        </p:nvSpPr>
        <p:spPr/>
        <p:txBody>
          <a:bodyPr/>
          <a:lstStyle/>
          <a:p>
            <a:r>
              <a:rPr lang="fr-CH" smtClean="0"/>
              <a:t>Exciting Football, Markus Frei &amp; Rex Pressl-Wenger</a:t>
            </a:r>
            <a:endParaRPr lang="fr-CH"/>
          </a:p>
        </p:txBody>
      </p:sp>
      <p:sp>
        <p:nvSpPr>
          <p:cNvPr id="55" name="Espace réservé du numéro de diapositive 54"/>
          <p:cNvSpPr>
            <a:spLocks noGrp="1"/>
          </p:cNvSpPr>
          <p:nvPr>
            <p:ph type="sldNum" sz="quarter" idx="12"/>
          </p:nvPr>
        </p:nvSpPr>
        <p:spPr/>
        <p:txBody>
          <a:bodyPr/>
          <a:lstStyle/>
          <a:p>
            <a:fld id="{7ACCBC7C-AD49-C540-93B4-78C3E08D5EB8}" type="slidenum">
              <a:rPr lang="fr-CH" smtClean="0"/>
              <a:pPr/>
              <a:t>26</a:t>
            </a:fld>
            <a:endParaRPr lang="fr-CH"/>
          </a:p>
        </p:txBody>
      </p:sp>
    </p:spTree>
    <p:extLst>
      <p:ext uri="{BB962C8B-B14F-4D97-AF65-F5344CB8AC3E}">
        <p14:creationId xmlns:p14="http://schemas.microsoft.com/office/powerpoint/2010/main" xmlns="" val="3867150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983" y="5292272"/>
            <a:ext cx="8070746" cy="1143000"/>
          </a:xfrm>
        </p:spPr>
        <p:txBody>
          <a:bodyPr/>
          <a:lstStyle/>
          <a:p>
            <a:pPr marL="0" indent="0">
              <a:buNone/>
            </a:pPr>
            <a:r>
              <a:rPr lang="fr-CH" dirty="0" smtClean="0">
                <a:cs typeface="Calibri"/>
              </a:rPr>
              <a:t>Imagine what you do and where</a:t>
            </a:r>
            <a:endParaRPr lang="fr-CH" dirty="0">
              <a:cs typeface="Calibri"/>
            </a:endParaRPr>
          </a:p>
        </p:txBody>
      </p:sp>
      <p:sp>
        <p:nvSpPr>
          <p:cNvPr id="4" name="Rectangle 3"/>
          <p:cNvSpPr>
            <a:spLocks noChangeArrowheads="1"/>
          </p:cNvSpPr>
          <p:nvPr/>
        </p:nvSpPr>
        <p:spPr bwMode="auto">
          <a:xfrm>
            <a:off x="909638" y="815440"/>
            <a:ext cx="7594600" cy="40894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5" name="Oval 4"/>
          <p:cNvSpPr>
            <a:spLocks noChangeArrowheads="1"/>
          </p:cNvSpPr>
          <p:nvPr/>
        </p:nvSpPr>
        <p:spPr bwMode="auto">
          <a:xfrm>
            <a:off x="7007225" y="2114652"/>
            <a:ext cx="1444625" cy="14605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6" name="Oval 5"/>
          <p:cNvSpPr>
            <a:spLocks noChangeArrowheads="1"/>
          </p:cNvSpPr>
          <p:nvPr/>
        </p:nvSpPr>
        <p:spPr bwMode="auto">
          <a:xfrm>
            <a:off x="965200" y="2114652"/>
            <a:ext cx="1444625" cy="14605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7" name="Rectangle 6"/>
          <p:cNvSpPr>
            <a:spLocks noChangeArrowheads="1"/>
          </p:cNvSpPr>
          <p:nvPr/>
        </p:nvSpPr>
        <p:spPr bwMode="auto">
          <a:xfrm>
            <a:off x="911225" y="1562202"/>
            <a:ext cx="1270000" cy="25654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8" name="Oval 7"/>
          <p:cNvSpPr>
            <a:spLocks noChangeArrowheads="1"/>
          </p:cNvSpPr>
          <p:nvPr/>
        </p:nvSpPr>
        <p:spPr bwMode="auto">
          <a:xfrm>
            <a:off x="3984625" y="2114652"/>
            <a:ext cx="1444625" cy="1460500"/>
          </a:xfrm>
          <a:prstGeom prst="ellipse">
            <a:avLst/>
          </a:prstGeom>
          <a:solidFill>
            <a:srgbClr val="00FF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9" name="Rectangle 8"/>
          <p:cNvSpPr>
            <a:spLocks noChangeArrowheads="1"/>
          </p:cNvSpPr>
          <p:nvPr/>
        </p:nvSpPr>
        <p:spPr bwMode="auto">
          <a:xfrm>
            <a:off x="711200" y="2438502"/>
            <a:ext cx="198438" cy="8128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0" name="Rectangle 9"/>
          <p:cNvSpPr>
            <a:spLocks noChangeArrowheads="1"/>
          </p:cNvSpPr>
          <p:nvPr/>
        </p:nvSpPr>
        <p:spPr bwMode="auto">
          <a:xfrm>
            <a:off x="8505825" y="2465490"/>
            <a:ext cx="198438" cy="8128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1" name="Line 10"/>
          <p:cNvSpPr>
            <a:spLocks noChangeShapeType="1"/>
          </p:cNvSpPr>
          <p:nvPr/>
        </p:nvSpPr>
        <p:spPr bwMode="auto">
          <a:xfrm>
            <a:off x="4706938" y="800202"/>
            <a:ext cx="0" cy="40894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2" name="Rectangle 11"/>
          <p:cNvSpPr>
            <a:spLocks noChangeArrowheads="1"/>
          </p:cNvSpPr>
          <p:nvPr/>
        </p:nvSpPr>
        <p:spPr bwMode="auto">
          <a:xfrm>
            <a:off x="7235825" y="1562202"/>
            <a:ext cx="1270000" cy="25654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3" name="Rectangle 12"/>
          <p:cNvSpPr>
            <a:spLocks noChangeArrowheads="1"/>
          </p:cNvSpPr>
          <p:nvPr/>
        </p:nvSpPr>
        <p:spPr bwMode="auto">
          <a:xfrm>
            <a:off x="8074025" y="2171802"/>
            <a:ext cx="431800" cy="13462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4" name="Rectangle 13"/>
          <p:cNvSpPr>
            <a:spLocks noChangeArrowheads="1"/>
          </p:cNvSpPr>
          <p:nvPr/>
        </p:nvSpPr>
        <p:spPr bwMode="auto">
          <a:xfrm>
            <a:off x="911225" y="2171802"/>
            <a:ext cx="431800" cy="1346200"/>
          </a:xfrm>
          <a:prstGeom prst="rect">
            <a:avLst/>
          </a:prstGeom>
          <a:solidFill>
            <a:srgbClr val="00FF00"/>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5" name="Rectangle 14"/>
          <p:cNvSpPr>
            <a:spLocks noChangeArrowheads="1"/>
          </p:cNvSpPr>
          <p:nvPr/>
        </p:nvSpPr>
        <p:spPr bwMode="auto">
          <a:xfrm>
            <a:off x="1570038" y="2435327"/>
            <a:ext cx="260439"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a:latin typeface="Calibri"/>
                <a:cs typeface="Calibri"/>
              </a:rPr>
              <a:t>·</a:t>
            </a:r>
          </a:p>
        </p:txBody>
      </p:sp>
      <p:sp>
        <p:nvSpPr>
          <p:cNvPr id="16" name="Rectangle 15"/>
          <p:cNvSpPr>
            <a:spLocks noChangeArrowheads="1"/>
          </p:cNvSpPr>
          <p:nvPr/>
        </p:nvSpPr>
        <p:spPr bwMode="auto">
          <a:xfrm>
            <a:off x="7513638" y="2435327"/>
            <a:ext cx="260439"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a:latin typeface="Calibri"/>
                <a:cs typeface="Calibri"/>
              </a:rPr>
              <a:t>·</a:t>
            </a:r>
          </a:p>
        </p:txBody>
      </p:sp>
      <p:sp>
        <p:nvSpPr>
          <p:cNvPr id="17" name="Rectangle 16"/>
          <p:cNvSpPr>
            <a:spLocks noChangeArrowheads="1"/>
          </p:cNvSpPr>
          <p:nvPr/>
        </p:nvSpPr>
        <p:spPr bwMode="auto">
          <a:xfrm>
            <a:off x="4540250" y="2433740"/>
            <a:ext cx="336550" cy="82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8" name="Line 18"/>
          <p:cNvSpPr>
            <a:spLocks noChangeShapeType="1"/>
          </p:cNvSpPr>
          <p:nvPr/>
        </p:nvSpPr>
        <p:spPr bwMode="auto">
          <a:xfrm>
            <a:off x="4340225" y="1473302"/>
            <a:ext cx="3327400" cy="0"/>
          </a:xfrm>
          <a:prstGeom prst="line">
            <a:avLst/>
          </a:prstGeom>
          <a:noFill/>
          <a:ln w="76200" cmpd="sng">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19" name="Line 19"/>
          <p:cNvSpPr>
            <a:spLocks noChangeShapeType="1"/>
          </p:cNvSpPr>
          <p:nvPr/>
        </p:nvSpPr>
        <p:spPr bwMode="auto">
          <a:xfrm>
            <a:off x="1673225" y="4368902"/>
            <a:ext cx="3327400" cy="0"/>
          </a:xfrm>
          <a:prstGeom prst="line">
            <a:avLst/>
          </a:prstGeom>
          <a:noFill/>
          <a:ln w="76200" cmpd="sng">
            <a:solidFill>
              <a:srgbClr val="FF33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20" name="Rectangle 20"/>
          <p:cNvSpPr>
            <a:spLocks noChangeArrowheads="1"/>
          </p:cNvSpPr>
          <p:nvPr/>
        </p:nvSpPr>
        <p:spPr bwMode="auto">
          <a:xfrm>
            <a:off x="4748769" y="925615"/>
            <a:ext cx="2746375"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fr-FR" sz="2400" b="1" i="1" dirty="0" err="1" smtClean="0">
                <a:solidFill>
                  <a:srgbClr val="FF3300"/>
                </a:solidFill>
                <a:latin typeface="Calibri"/>
                <a:cs typeface="Calibri"/>
              </a:rPr>
              <a:t>Attack</a:t>
            </a:r>
            <a:r>
              <a:rPr lang="fr-FR" sz="2400" b="1" i="1" dirty="0" smtClean="0">
                <a:solidFill>
                  <a:srgbClr val="FF3300"/>
                </a:solidFill>
                <a:latin typeface="Calibri"/>
                <a:cs typeface="Calibri"/>
              </a:rPr>
              <a:t> and score</a:t>
            </a:r>
            <a:endParaRPr lang="fr-FR" sz="2400" b="1" i="1" dirty="0">
              <a:solidFill>
                <a:srgbClr val="FF3300"/>
              </a:solidFill>
              <a:latin typeface="Calibri"/>
              <a:cs typeface="Calibri"/>
            </a:endParaRPr>
          </a:p>
        </p:txBody>
      </p:sp>
      <p:sp>
        <p:nvSpPr>
          <p:cNvPr id="21" name="Rectangle 21"/>
          <p:cNvSpPr>
            <a:spLocks noChangeArrowheads="1"/>
          </p:cNvSpPr>
          <p:nvPr/>
        </p:nvSpPr>
        <p:spPr bwMode="auto">
          <a:xfrm>
            <a:off x="1490903" y="4368902"/>
            <a:ext cx="3257866"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b="1" i="1" dirty="0" err="1" smtClean="0">
                <a:solidFill>
                  <a:srgbClr val="FC0128"/>
                </a:solidFill>
                <a:latin typeface="Calibri"/>
                <a:cs typeface="Calibri"/>
              </a:rPr>
              <a:t>Defend</a:t>
            </a:r>
            <a:r>
              <a:rPr lang="fr-FR" sz="2400" b="1" i="1" dirty="0" smtClean="0">
                <a:solidFill>
                  <a:srgbClr val="FC0128"/>
                </a:solidFill>
                <a:latin typeface="Calibri"/>
                <a:cs typeface="Calibri"/>
              </a:rPr>
              <a:t> and </a:t>
            </a:r>
            <a:r>
              <a:rPr lang="fr-FR" sz="2400" b="1" i="1" dirty="0" err="1" smtClean="0">
                <a:solidFill>
                  <a:srgbClr val="FC0128"/>
                </a:solidFill>
                <a:latin typeface="Calibri"/>
                <a:cs typeface="Calibri"/>
              </a:rPr>
              <a:t>get</a:t>
            </a:r>
            <a:r>
              <a:rPr lang="fr-FR" sz="2400" b="1" i="1" dirty="0" smtClean="0">
                <a:solidFill>
                  <a:srgbClr val="FC0128"/>
                </a:solidFill>
                <a:latin typeface="Calibri"/>
                <a:cs typeface="Calibri"/>
              </a:rPr>
              <a:t> the </a:t>
            </a:r>
            <a:r>
              <a:rPr lang="fr-FR" sz="2400" b="1" i="1" dirty="0" err="1" smtClean="0">
                <a:solidFill>
                  <a:srgbClr val="FC0128"/>
                </a:solidFill>
                <a:latin typeface="Calibri"/>
                <a:cs typeface="Calibri"/>
              </a:rPr>
              <a:t>ball</a:t>
            </a:r>
            <a:endParaRPr lang="fr-FR" sz="2400" b="1" i="1" dirty="0">
              <a:solidFill>
                <a:srgbClr val="FC0128"/>
              </a:solidFill>
              <a:latin typeface="Calibri"/>
              <a:cs typeface="Calibri"/>
            </a:endParaRPr>
          </a:p>
        </p:txBody>
      </p:sp>
      <p:sp>
        <p:nvSpPr>
          <p:cNvPr id="22" name="Line 22"/>
          <p:cNvSpPr>
            <a:spLocks noChangeShapeType="1"/>
          </p:cNvSpPr>
          <p:nvPr/>
        </p:nvSpPr>
        <p:spPr bwMode="auto">
          <a:xfrm>
            <a:off x="2968625" y="2921102"/>
            <a:ext cx="3327400" cy="0"/>
          </a:xfrm>
          <a:prstGeom prst="line">
            <a:avLst/>
          </a:prstGeom>
          <a:noFill/>
          <a:ln w="76200" cmpd="sng">
            <a:solidFill>
              <a:srgbClr val="FF33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23" name="Rectangle 23"/>
          <p:cNvSpPr>
            <a:spLocks noChangeArrowheads="1"/>
          </p:cNvSpPr>
          <p:nvPr/>
        </p:nvSpPr>
        <p:spPr bwMode="auto">
          <a:xfrm>
            <a:off x="2584414" y="2401040"/>
            <a:ext cx="4062023"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b="1" i="1" dirty="0" smtClean="0">
                <a:solidFill>
                  <a:srgbClr val="FC0128"/>
                </a:solidFill>
                <a:latin typeface="Calibri"/>
                <a:cs typeface="Calibri"/>
              </a:rPr>
              <a:t>Switch </a:t>
            </a:r>
            <a:r>
              <a:rPr lang="fr-FR" sz="2400" b="1" i="1" dirty="0" err="1" smtClean="0">
                <a:solidFill>
                  <a:srgbClr val="FC0128"/>
                </a:solidFill>
                <a:latin typeface="Calibri"/>
                <a:cs typeface="Calibri"/>
              </a:rPr>
              <a:t>from</a:t>
            </a:r>
            <a:r>
              <a:rPr lang="fr-FR" sz="2400" b="1" i="1" dirty="0" smtClean="0">
                <a:solidFill>
                  <a:srgbClr val="FC0128"/>
                </a:solidFill>
                <a:latin typeface="Calibri"/>
                <a:cs typeface="Calibri"/>
              </a:rPr>
              <a:t> </a:t>
            </a:r>
            <a:r>
              <a:rPr lang="fr-FR" sz="2400" b="1" i="1" dirty="0" err="1" smtClean="0">
                <a:solidFill>
                  <a:srgbClr val="FC0128"/>
                </a:solidFill>
                <a:latin typeface="Calibri"/>
                <a:cs typeface="Calibri"/>
              </a:rPr>
              <a:t>attack</a:t>
            </a:r>
            <a:r>
              <a:rPr lang="fr-FR" sz="2400" b="1" i="1" dirty="0" smtClean="0">
                <a:solidFill>
                  <a:srgbClr val="FC0128"/>
                </a:solidFill>
                <a:latin typeface="Calibri"/>
                <a:cs typeface="Calibri"/>
              </a:rPr>
              <a:t> to </a:t>
            </a:r>
            <a:r>
              <a:rPr lang="fr-FR" sz="2400" b="1" i="1" dirty="0" err="1" smtClean="0">
                <a:solidFill>
                  <a:srgbClr val="FC0128"/>
                </a:solidFill>
                <a:latin typeface="Calibri"/>
                <a:cs typeface="Calibri"/>
              </a:rPr>
              <a:t>defense</a:t>
            </a:r>
            <a:endParaRPr lang="fr-FR" sz="2400" b="1" i="1" dirty="0">
              <a:solidFill>
                <a:srgbClr val="FC0128"/>
              </a:solidFill>
              <a:latin typeface="Calibri"/>
              <a:cs typeface="Calibri"/>
            </a:endParaRPr>
          </a:p>
        </p:txBody>
      </p:sp>
      <p:sp>
        <p:nvSpPr>
          <p:cNvPr id="24" name="Rectangle 25"/>
          <p:cNvSpPr>
            <a:spLocks noChangeArrowheads="1"/>
          </p:cNvSpPr>
          <p:nvPr/>
        </p:nvSpPr>
        <p:spPr bwMode="auto">
          <a:xfrm>
            <a:off x="771298" y="3668815"/>
            <a:ext cx="2141212"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dirty="0" err="1" smtClean="0">
                <a:solidFill>
                  <a:srgbClr val="063DE8"/>
                </a:solidFill>
                <a:latin typeface="Calibri"/>
                <a:cs typeface="Calibri"/>
              </a:rPr>
              <a:t>Defending</a:t>
            </a:r>
            <a:r>
              <a:rPr lang="fr-FR" sz="2400" dirty="0" smtClean="0">
                <a:solidFill>
                  <a:srgbClr val="063DE8"/>
                </a:solidFill>
                <a:latin typeface="Calibri"/>
                <a:cs typeface="Calibri"/>
              </a:rPr>
              <a:t> zone</a:t>
            </a:r>
            <a:endParaRPr lang="fr-FR" sz="2400" dirty="0">
              <a:solidFill>
                <a:srgbClr val="063DE8"/>
              </a:solidFill>
              <a:latin typeface="Calibri"/>
              <a:cs typeface="Calibri"/>
            </a:endParaRPr>
          </a:p>
        </p:txBody>
      </p:sp>
      <p:sp>
        <p:nvSpPr>
          <p:cNvPr id="25" name="Rectangle 26"/>
          <p:cNvSpPr>
            <a:spLocks noChangeArrowheads="1"/>
          </p:cNvSpPr>
          <p:nvPr/>
        </p:nvSpPr>
        <p:spPr bwMode="auto">
          <a:xfrm>
            <a:off x="5967054" y="1459015"/>
            <a:ext cx="2019033"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dirty="0" err="1" smtClean="0">
                <a:solidFill>
                  <a:srgbClr val="063DE8"/>
                </a:solidFill>
                <a:latin typeface="Calibri"/>
                <a:cs typeface="Calibri"/>
              </a:rPr>
              <a:t>Attacking</a:t>
            </a:r>
            <a:r>
              <a:rPr lang="fr-FR" sz="2400" dirty="0" smtClean="0">
                <a:solidFill>
                  <a:srgbClr val="063DE8"/>
                </a:solidFill>
                <a:latin typeface="Calibri"/>
                <a:cs typeface="Calibri"/>
              </a:rPr>
              <a:t> zone</a:t>
            </a:r>
            <a:endParaRPr lang="fr-FR" sz="2400" dirty="0">
              <a:solidFill>
                <a:srgbClr val="063DE8"/>
              </a:solidFill>
              <a:latin typeface="Calibri"/>
              <a:cs typeface="Calibri"/>
            </a:endParaRPr>
          </a:p>
        </p:txBody>
      </p:sp>
      <p:sp>
        <p:nvSpPr>
          <p:cNvPr id="26" name="Rectangle 27"/>
          <p:cNvSpPr>
            <a:spLocks noChangeArrowheads="1"/>
          </p:cNvSpPr>
          <p:nvPr/>
        </p:nvSpPr>
        <p:spPr bwMode="auto">
          <a:xfrm>
            <a:off x="1189038" y="1078015"/>
            <a:ext cx="1731545"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2400" dirty="0" smtClean="0">
                <a:solidFill>
                  <a:srgbClr val="063DE8"/>
                </a:solidFill>
                <a:effectLst>
                  <a:outerShdw blurRad="38100" dist="38100" dir="2700000" algn="tl">
                    <a:srgbClr val="DDDDDD"/>
                  </a:outerShdw>
                </a:effectLst>
                <a:latin typeface="Calibri"/>
                <a:cs typeface="Calibri"/>
              </a:rPr>
              <a:t>On the </a:t>
            </a:r>
            <a:r>
              <a:rPr lang="fr-FR" sz="2400" dirty="0" err="1" smtClean="0">
                <a:solidFill>
                  <a:srgbClr val="063DE8"/>
                </a:solidFill>
                <a:effectLst>
                  <a:outerShdw blurRad="38100" dist="38100" dir="2700000" algn="tl">
                    <a:srgbClr val="DDDDDD"/>
                  </a:outerShdw>
                </a:effectLst>
                <a:latin typeface="Calibri"/>
                <a:cs typeface="Calibri"/>
              </a:rPr>
              <a:t>sides</a:t>
            </a:r>
            <a:endParaRPr lang="fr-FR" sz="2400" dirty="0">
              <a:solidFill>
                <a:srgbClr val="063DE8"/>
              </a:solidFill>
              <a:effectLst>
                <a:outerShdw blurRad="38100" dist="38100" dir="2700000" algn="tl">
                  <a:srgbClr val="DDDDDD"/>
                </a:outerShdw>
              </a:effectLst>
              <a:latin typeface="Calibri"/>
              <a:cs typeface="Calibri"/>
            </a:endParaRPr>
          </a:p>
        </p:txBody>
      </p:sp>
      <p:sp>
        <p:nvSpPr>
          <p:cNvPr id="27" name="Rectangle 28"/>
          <p:cNvSpPr>
            <a:spLocks noChangeArrowheads="1"/>
          </p:cNvSpPr>
          <p:nvPr/>
        </p:nvSpPr>
        <p:spPr bwMode="auto">
          <a:xfrm>
            <a:off x="2703800" y="1687615"/>
            <a:ext cx="3457857" cy="45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fr-FR" sz="2400" dirty="0" smtClean="0">
                <a:solidFill>
                  <a:srgbClr val="063DE8"/>
                </a:solidFill>
                <a:latin typeface="Calibri"/>
                <a:cs typeface="Calibri"/>
              </a:rPr>
              <a:t>Central – in the middle</a:t>
            </a:r>
            <a:endParaRPr lang="fr-FR" sz="2400" dirty="0">
              <a:solidFill>
                <a:srgbClr val="063DE8"/>
              </a:solidFill>
              <a:latin typeface="Calibri"/>
              <a:cs typeface="Calibri"/>
            </a:endParaRPr>
          </a:p>
        </p:txBody>
      </p:sp>
      <p:sp>
        <p:nvSpPr>
          <p:cNvPr id="28" name="Rectangle 29"/>
          <p:cNvSpPr>
            <a:spLocks noChangeArrowheads="1"/>
          </p:cNvSpPr>
          <p:nvPr/>
        </p:nvSpPr>
        <p:spPr bwMode="auto">
          <a:xfrm>
            <a:off x="7188200" y="1802158"/>
            <a:ext cx="1216025" cy="82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a:spcBef>
                <a:spcPct val="50000"/>
              </a:spcBef>
            </a:pPr>
            <a:r>
              <a:rPr lang="fr-FR" sz="2400" dirty="0" smtClean="0">
                <a:solidFill>
                  <a:srgbClr val="063DE8"/>
                </a:solidFill>
                <a:latin typeface="Calibri"/>
                <a:cs typeface="Calibri"/>
              </a:rPr>
              <a:t>Close to the goal</a:t>
            </a:r>
            <a:endParaRPr lang="fr-FR" sz="2400" dirty="0">
              <a:solidFill>
                <a:srgbClr val="063DE8"/>
              </a:solidFill>
              <a:latin typeface="Calibri"/>
              <a:cs typeface="Calibri"/>
            </a:endParaRPr>
          </a:p>
        </p:txBody>
      </p:sp>
      <p:sp>
        <p:nvSpPr>
          <p:cNvPr id="29" name="Rectangle 30"/>
          <p:cNvSpPr>
            <a:spLocks noChangeArrowheads="1"/>
          </p:cNvSpPr>
          <p:nvPr/>
        </p:nvSpPr>
        <p:spPr bwMode="auto">
          <a:xfrm rot="20280000">
            <a:off x="6296025" y="3665761"/>
            <a:ext cx="1597025" cy="82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a:spcBef>
                <a:spcPct val="50000"/>
              </a:spcBef>
            </a:pPr>
            <a:r>
              <a:rPr lang="fr-FR" sz="2400" b="1" i="1" dirty="0" err="1" smtClean="0">
                <a:solidFill>
                  <a:srgbClr val="000000"/>
                </a:solidFill>
                <a:latin typeface="Calibri"/>
                <a:cs typeface="Calibri"/>
              </a:rPr>
              <a:t>Special</a:t>
            </a:r>
            <a:r>
              <a:rPr lang="fr-FR" sz="2400" b="1" i="1" dirty="0" smtClean="0">
                <a:solidFill>
                  <a:srgbClr val="000000"/>
                </a:solidFill>
                <a:latin typeface="Calibri"/>
                <a:cs typeface="Calibri"/>
              </a:rPr>
              <a:t> situations</a:t>
            </a:r>
            <a:endParaRPr lang="fr-FR" sz="2400" b="1" i="1" dirty="0">
              <a:solidFill>
                <a:srgbClr val="000000"/>
              </a:solidFill>
              <a:latin typeface="Calibri"/>
              <a:cs typeface="Calibri"/>
            </a:endParaRPr>
          </a:p>
        </p:txBody>
      </p:sp>
      <p:sp>
        <p:nvSpPr>
          <p:cNvPr id="30" name="Arc 31"/>
          <p:cNvSpPr>
            <a:spLocks/>
          </p:cNvSpPr>
          <p:nvPr/>
        </p:nvSpPr>
        <p:spPr bwMode="auto">
          <a:xfrm>
            <a:off x="6932613" y="2630590"/>
            <a:ext cx="1511300" cy="1054100"/>
          </a:xfrm>
          <a:custGeom>
            <a:avLst/>
            <a:gdLst>
              <a:gd name="G0" fmla="+- 21600 0 0"/>
              <a:gd name="G1" fmla="+- 21600 0 0"/>
              <a:gd name="G2" fmla="+- 21600 0 0"/>
              <a:gd name="T0" fmla="*/ 0 w 21600"/>
              <a:gd name="T1" fmla="*/ 21600 h 21600"/>
              <a:gd name="T2" fmla="*/ 2157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9"/>
                  <a:pt x="9656" y="12"/>
                  <a:pt x="21577" y="0"/>
                </a:cubicBezTo>
              </a:path>
              <a:path w="21600" h="21600" stroke="0" extrusionOk="0">
                <a:moveTo>
                  <a:pt x="-1" y="21599"/>
                </a:moveTo>
                <a:cubicBezTo>
                  <a:pt x="-1" y="9679"/>
                  <a:pt x="9656" y="12"/>
                  <a:pt x="21577" y="0"/>
                </a:cubicBezTo>
                <a:lnTo>
                  <a:pt x="21600" y="21600"/>
                </a:lnTo>
                <a:close/>
              </a:path>
            </a:pathLst>
          </a:custGeom>
          <a:noFill/>
          <a:ln w="57150" cap="rnd" cmpd="sng">
            <a:solidFill>
              <a:srgbClr val="FFFF00"/>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31" name="Arc 32"/>
          <p:cNvSpPr>
            <a:spLocks/>
          </p:cNvSpPr>
          <p:nvPr/>
        </p:nvSpPr>
        <p:spPr bwMode="auto">
          <a:xfrm>
            <a:off x="8075613" y="3149702"/>
            <a:ext cx="368300" cy="18161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57150" cap="rnd" cmpd="sng">
            <a:solidFill>
              <a:srgbClr val="FFFF00"/>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CH" sz="2400">
              <a:latin typeface="Calibri"/>
              <a:cs typeface="Calibri"/>
            </a:endParaRPr>
          </a:p>
        </p:txBody>
      </p:sp>
      <p:sp>
        <p:nvSpPr>
          <p:cNvPr id="32" name="Rectangle 37"/>
          <p:cNvSpPr txBox="1">
            <a:spLocks noChangeArrowheads="1"/>
          </p:cNvSpPr>
          <p:nvPr/>
        </p:nvSpPr>
        <p:spPr>
          <a:xfrm>
            <a:off x="2687638" y="3010796"/>
            <a:ext cx="3990975" cy="534987"/>
          </a:xfrm>
          <a:prstGeom prst="rect">
            <a:avLst/>
          </a:prstGeom>
          <a:noFill/>
          <a:ln/>
          <a:extLst>
            <a:ext uri="{91240B29-F687-4f45-9708-019B960494DF}">
              <a14:hiddenLine xmlns:a14="http://schemas.microsoft.com/office/drawing/2010/main" xmlns="" w="12700" cap="flat" cmpd="sng">
                <a:solidFill>
                  <a:schemeClr val="tx1"/>
                </a:solidFill>
                <a:prstDash val="solid"/>
                <a:miter lim="800000"/>
                <a:headEnd/>
                <a:tailEnd/>
              </a14:hiddenLine>
            </a:ext>
          </a:extLst>
        </p:spPr>
        <p:txBody>
          <a:bodyPr lIns="90488" tIns="44450" rIns="90488" bIns="44450"/>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accent1"/>
                </a:solidFill>
                <a:latin typeface="Calibri"/>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accent1"/>
                </a:solidFill>
                <a:latin typeface="Calibri"/>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accent1"/>
                </a:solidFill>
                <a:latin typeface="Calibri"/>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accent1"/>
                </a:solidFill>
                <a:latin typeface="Calibri"/>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accent1"/>
                </a:solidFill>
                <a:latin typeface="Calibri"/>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fr-FR" sz="2400" b="1" i="1" dirty="0">
                <a:solidFill>
                  <a:srgbClr val="FC0128"/>
                </a:solidFill>
                <a:cs typeface="Calibri"/>
              </a:rPr>
              <a:t>a</a:t>
            </a:r>
            <a:r>
              <a:rPr lang="fr-FR" sz="2400" b="1" i="1" dirty="0" smtClean="0">
                <a:solidFill>
                  <a:srgbClr val="FC0128"/>
                </a:solidFill>
                <a:cs typeface="Calibri"/>
              </a:rPr>
              <a:t>nd </a:t>
            </a:r>
            <a:r>
              <a:rPr lang="fr-FR" sz="2400" b="1" i="1" dirty="0" err="1" smtClean="0">
                <a:solidFill>
                  <a:srgbClr val="FC0128"/>
                </a:solidFill>
                <a:cs typeface="Calibri"/>
              </a:rPr>
              <a:t>from</a:t>
            </a:r>
            <a:r>
              <a:rPr lang="fr-FR" sz="2400" b="1" i="1" dirty="0" smtClean="0">
                <a:solidFill>
                  <a:srgbClr val="FC0128"/>
                </a:solidFill>
                <a:cs typeface="Calibri"/>
              </a:rPr>
              <a:t> </a:t>
            </a:r>
            <a:r>
              <a:rPr lang="fr-FR" sz="2400" b="1" i="1" dirty="0" err="1" smtClean="0">
                <a:solidFill>
                  <a:srgbClr val="FC0128"/>
                </a:solidFill>
                <a:cs typeface="Calibri"/>
              </a:rPr>
              <a:t>defense</a:t>
            </a:r>
            <a:r>
              <a:rPr lang="fr-FR" sz="2400" b="1" i="1" dirty="0" smtClean="0">
                <a:solidFill>
                  <a:srgbClr val="FC0128"/>
                </a:solidFill>
                <a:cs typeface="Calibri"/>
              </a:rPr>
              <a:t> to </a:t>
            </a:r>
            <a:r>
              <a:rPr lang="fr-FR" sz="2400" b="1" i="1" dirty="0" err="1" smtClean="0">
                <a:solidFill>
                  <a:srgbClr val="FC0128"/>
                </a:solidFill>
                <a:cs typeface="Calibri"/>
              </a:rPr>
              <a:t>attack</a:t>
            </a:r>
            <a:endParaRPr lang="fr-FR" sz="2400" b="1" i="1" dirty="0">
              <a:solidFill>
                <a:srgbClr val="FC0128"/>
              </a:solidFill>
              <a:cs typeface="Calibri"/>
            </a:endParaRPr>
          </a:p>
        </p:txBody>
      </p:sp>
      <p:sp>
        <p:nvSpPr>
          <p:cNvPr id="3" name="Espace réservé de la date 2"/>
          <p:cNvSpPr>
            <a:spLocks noGrp="1"/>
          </p:cNvSpPr>
          <p:nvPr>
            <p:ph type="dt" sz="half" idx="10"/>
          </p:nvPr>
        </p:nvSpPr>
        <p:spPr/>
        <p:txBody>
          <a:bodyPr/>
          <a:lstStyle/>
          <a:p>
            <a:r>
              <a:rPr lang="fr-CH" smtClean="0"/>
              <a:t>Chamonix, 25/01/2013</a:t>
            </a:r>
            <a:endParaRPr lang="fr-CH"/>
          </a:p>
        </p:txBody>
      </p:sp>
      <p:sp>
        <p:nvSpPr>
          <p:cNvPr id="33" name="Espace réservé du pied de page 32"/>
          <p:cNvSpPr>
            <a:spLocks noGrp="1"/>
          </p:cNvSpPr>
          <p:nvPr>
            <p:ph type="ftr" sz="quarter" idx="11"/>
          </p:nvPr>
        </p:nvSpPr>
        <p:spPr/>
        <p:txBody>
          <a:bodyPr/>
          <a:lstStyle/>
          <a:p>
            <a:r>
              <a:rPr lang="fr-CH" smtClean="0"/>
              <a:t>Exciting Football, Markus Frei &amp; Rex Pressl-Wenger</a:t>
            </a:r>
            <a:endParaRPr lang="fr-CH"/>
          </a:p>
        </p:txBody>
      </p:sp>
      <p:sp>
        <p:nvSpPr>
          <p:cNvPr id="36" name="Espace réservé du numéro de diapositive 35"/>
          <p:cNvSpPr>
            <a:spLocks noGrp="1"/>
          </p:cNvSpPr>
          <p:nvPr>
            <p:ph type="sldNum" sz="quarter" idx="12"/>
          </p:nvPr>
        </p:nvSpPr>
        <p:spPr/>
        <p:txBody>
          <a:bodyPr/>
          <a:lstStyle/>
          <a:p>
            <a:fld id="{7ACCBC7C-AD49-C540-93B4-78C3E08D5EB8}" type="slidenum">
              <a:rPr lang="fr-CH" smtClean="0"/>
              <a:pPr/>
              <a:t>27</a:t>
            </a:fld>
            <a:endParaRPr lang="fr-CH"/>
          </a:p>
        </p:txBody>
      </p:sp>
    </p:spTree>
    <p:extLst>
      <p:ext uri="{BB962C8B-B14F-4D97-AF65-F5344CB8AC3E}">
        <p14:creationId xmlns:p14="http://schemas.microsoft.com/office/powerpoint/2010/main" xmlns="" val="1525794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28</a:t>
            </a:fld>
            <a:endParaRPr lang="fr-CH"/>
          </a:p>
        </p:txBody>
      </p:sp>
      <p:pic>
        <p:nvPicPr>
          <p:cNvPr id="7" name="Image 6"/>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38706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What is football?</a:t>
            </a:r>
            <a:endParaRPr lang="fr-CH" dirty="0"/>
          </a:p>
        </p:txBody>
      </p:sp>
      <p:sp>
        <p:nvSpPr>
          <p:cNvPr id="3" name="Espace réservé du contenu 2"/>
          <p:cNvSpPr>
            <a:spLocks noGrp="1"/>
          </p:cNvSpPr>
          <p:nvPr>
            <p:ph sz="quarter" idx="13"/>
          </p:nvPr>
        </p:nvSpPr>
        <p:spPr/>
        <p:txBody>
          <a:bodyPr>
            <a:normAutofit/>
          </a:bodyPr>
          <a:lstStyle/>
          <a:p>
            <a:pPr marL="45720" indent="0">
              <a:buNone/>
            </a:pPr>
            <a:endParaRPr lang="fr-CH" dirty="0" smtClean="0"/>
          </a:p>
          <a:p>
            <a:r>
              <a:rPr lang="fr-CH" dirty="0"/>
              <a:t>A sound sport</a:t>
            </a:r>
          </a:p>
          <a:p>
            <a:r>
              <a:rPr lang="fr-CH" dirty="0" smtClean="0"/>
              <a:t>A fascinating game</a:t>
            </a:r>
          </a:p>
          <a:p>
            <a:r>
              <a:rPr lang="fr-CH" dirty="0" smtClean="0"/>
              <a:t>A fantastic social impact</a:t>
            </a:r>
          </a:p>
          <a:p>
            <a:pPr marL="365760" lvl="1" indent="0">
              <a:buNone/>
            </a:pPr>
            <a:r>
              <a:rPr lang="fr-CH" sz="1600" dirty="0" smtClean="0">
                <a:solidFill>
                  <a:schemeClr val="accent6"/>
                </a:solidFill>
              </a:rPr>
              <a:t>All </a:t>
            </a:r>
            <a:r>
              <a:rPr lang="fr-CH" sz="1600" dirty="0">
                <a:solidFill>
                  <a:schemeClr val="accent6"/>
                </a:solidFill>
              </a:rPr>
              <a:t>tournament long the teammates poignantly reminded the world they were playing for their battered country, still reeling from the devastation of the March 11 earthquake and tsunami</a:t>
            </a:r>
            <a:r>
              <a:rPr lang="fr-CH" sz="1600" dirty="0"/>
              <a:t>.</a:t>
            </a:r>
            <a:endParaRPr lang="fr-CH" sz="1600" dirty="0" smtClean="0"/>
          </a:p>
          <a:p>
            <a:r>
              <a:rPr lang="fr-CH" dirty="0" smtClean="0"/>
              <a:t>A wonderfull educational tool</a:t>
            </a:r>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3</a:t>
            </a:fld>
            <a:endParaRPr lang="fr-CH"/>
          </a:p>
        </p:txBody>
      </p:sp>
    </p:spTree>
    <p:extLst>
      <p:ext uri="{BB962C8B-B14F-4D97-AF65-F5344CB8AC3E}">
        <p14:creationId xmlns:p14="http://schemas.microsoft.com/office/powerpoint/2010/main" xmlns="" val="7822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289" y="5054147"/>
            <a:ext cx="6512511" cy="1143000"/>
          </a:xfrm>
        </p:spPr>
        <p:txBody>
          <a:bodyPr/>
          <a:lstStyle/>
          <a:p>
            <a:r>
              <a:rPr lang="fr-CH" dirty="0" smtClean="0"/>
              <a:t>Our 3-parts agenda</a:t>
            </a:r>
            <a:endParaRPr lang="fr-CH" dirty="0"/>
          </a:p>
        </p:txBody>
      </p:sp>
      <p:sp>
        <p:nvSpPr>
          <p:cNvPr id="3" name="Espace réservé du contenu 2"/>
          <p:cNvSpPr>
            <a:spLocks noGrp="1"/>
          </p:cNvSpPr>
          <p:nvPr>
            <p:ph sz="quarter" idx="13"/>
          </p:nvPr>
        </p:nvSpPr>
        <p:spPr>
          <a:xfrm>
            <a:off x="1142999" y="731519"/>
            <a:ext cx="6876557" cy="4195187"/>
          </a:xfrm>
        </p:spPr>
        <p:txBody>
          <a:bodyPr>
            <a:normAutofit/>
          </a:bodyPr>
          <a:lstStyle/>
          <a:p>
            <a:r>
              <a:rPr lang="fr-CH" dirty="0" smtClean="0"/>
              <a:t>Organization of football</a:t>
            </a:r>
          </a:p>
          <a:p>
            <a:pPr marL="45720" indent="0">
              <a:buNone/>
            </a:pPr>
            <a:r>
              <a:rPr lang="fr-CH" dirty="0" smtClean="0"/>
              <a:t>Short break</a:t>
            </a:r>
            <a:br>
              <a:rPr lang="fr-CH" dirty="0" smtClean="0"/>
            </a:br>
            <a:endParaRPr lang="fr-CH" dirty="0" smtClean="0"/>
          </a:p>
          <a:p>
            <a:r>
              <a:rPr lang="fr-CH" dirty="0" smtClean="0"/>
              <a:t>Skills, competencies, capabilities, knowledge</a:t>
            </a:r>
          </a:p>
          <a:p>
            <a:pPr marL="45720" indent="0">
              <a:buNone/>
            </a:pPr>
            <a:r>
              <a:rPr lang="fr-CH" dirty="0" smtClean="0"/>
              <a:t>Short break</a:t>
            </a:r>
            <a:br>
              <a:rPr lang="fr-CH" dirty="0" smtClean="0"/>
            </a:br>
            <a:endParaRPr lang="fr-CH" dirty="0" smtClean="0"/>
          </a:p>
          <a:p>
            <a:r>
              <a:rPr lang="fr-CH" dirty="0" smtClean="0"/>
              <a:t>Top football experiences, career planning, coaching</a:t>
            </a:r>
            <a:endParaRPr lang="fr-CH" dirty="0"/>
          </a:p>
        </p:txBody>
      </p:sp>
      <p:sp>
        <p:nvSpPr>
          <p:cNvPr id="4" name="Espace réservé de la date 3"/>
          <p:cNvSpPr>
            <a:spLocks noGrp="1"/>
          </p:cNvSpPr>
          <p:nvPr>
            <p:ph type="dt" sz="half" idx="10"/>
          </p:nvPr>
        </p:nvSpPr>
        <p:spPr/>
        <p:txBody>
          <a:bodyPr/>
          <a:lstStyle/>
          <a:p>
            <a:r>
              <a:rPr lang="fr-CH" dirty="0" smtClean="0"/>
              <a:t>Chamonix, 25/01/2013</a:t>
            </a:r>
            <a:endParaRPr lang="fr-CH" dirty="0"/>
          </a:p>
        </p:txBody>
      </p:sp>
      <p:sp>
        <p:nvSpPr>
          <p:cNvPr id="5" name="Espace réservé du pied de page 4"/>
          <p:cNvSpPr>
            <a:spLocks noGrp="1"/>
          </p:cNvSpPr>
          <p:nvPr>
            <p:ph type="ftr" sz="quarter" idx="11"/>
          </p:nvPr>
        </p:nvSpPr>
        <p:spPr>
          <a:xfrm>
            <a:off x="-38441" y="6667200"/>
            <a:ext cx="3352801" cy="182220"/>
          </a:xfrm>
        </p:spPr>
        <p:txBody>
          <a:bodyPr/>
          <a:lstStyle/>
          <a:p>
            <a:r>
              <a:rPr lang="fr-CH" dirty="0" smtClean="0"/>
              <a:t>Exciting Football, Markus Frei &amp; Rex Pressl-Wenger</a:t>
            </a:r>
            <a:endParaRPr lang="fr-CH" dirty="0"/>
          </a:p>
        </p:txBody>
      </p:sp>
      <p:sp>
        <p:nvSpPr>
          <p:cNvPr id="8" name="Espace réservé du numéro de diapositive 7"/>
          <p:cNvSpPr>
            <a:spLocks noGrp="1"/>
          </p:cNvSpPr>
          <p:nvPr>
            <p:ph type="sldNum" sz="quarter" idx="12"/>
          </p:nvPr>
        </p:nvSpPr>
        <p:spPr>
          <a:xfrm>
            <a:off x="7302126" y="6667200"/>
            <a:ext cx="383415" cy="182220"/>
          </a:xfrm>
        </p:spPr>
        <p:txBody>
          <a:bodyPr/>
          <a:lstStyle/>
          <a:p>
            <a:fld id="{7ACCBC7C-AD49-C540-93B4-78C3E08D5EB8}" type="slidenum">
              <a:rPr lang="fr-CH" smtClean="0"/>
              <a:pPr/>
              <a:t>4</a:t>
            </a:fld>
            <a:endParaRPr lang="fr-CH" dirty="0"/>
          </a:p>
        </p:txBody>
      </p:sp>
    </p:spTree>
    <p:extLst>
      <p:ext uri="{BB962C8B-B14F-4D97-AF65-F5344CB8AC3E}">
        <p14:creationId xmlns:p14="http://schemas.microsoft.com/office/powerpoint/2010/main" xmlns="" val="42761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289" y="5383377"/>
            <a:ext cx="6512511" cy="1143000"/>
          </a:xfrm>
        </p:spPr>
        <p:txBody>
          <a:bodyPr/>
          <a:lstStyle/>
          <a:p>
            <a:r>
              <a:rPr lang="fr-CH" dirty="0"/>
              <a:t>Organization in football</a:t>
            </a:r>
          </a:p>
        </p:txBody>
      </p:sp>
      <p:sp>
        <p:nvSpPr>
          <p:cNvPr id="3" name="Espace réservé du contenu 2"/>
          <p:cNvSpPr>
            <a:spLocks noGrp="1"/>
          </p:cNvSpPr>
          <p:nvPr>
            <p:ph sz="quarter" idx="13"/>
          </p:nvPr>
        </p:nvSpPr>
        <p:spPr>
          <a:xfrm>
            <a:off x="687917" y="529121"/>
            <a:ext cx="8032750" cy="4938465"/>
          </a:xfrm>
        </p:spPr>
        <p:txBody>
          <a:bodyPr>
            <a:normAutofit fontScale="92500" lnSpcReduction="20000"/>
          </a:bodyPr>
          <a:lstStyle/>
          <a:p>
            <a:r>
              <a:rPr lang="fr-CH" dirty="0" smtClean="0"/>
              <a:t>Competitions</a:t>
            </a:r>
          </a:p>
          <a:p>
            <a:pPr lvl="1"/>
            <a:r>
              <a:rPr lang="fr-CH" dirty="0" smtClean="0"/>
              <a:t>National teams</a:t>
            </a:r>
          </a:p>
          <a:p>
            <a:pPr lvl="1"/>
            <a:r>
              <a:rPr lang="fr-CH" dirty="0" smtClean="0"/>
              <a:t>Clubs</a:t>
            </a:r>
          </a:p>
          <a:p>
            <a:pPr lvl="1"/>
            <a:r>
              <a:rPr lang="fr-CH" dirty="0" smtClean="0"/>
              <a:t>Categories</a:t>
            </a:r>
          </a:p>
          <a:p>
            <a:r>
              <a:rPr lang="fr-CH" dirty="0" smtClean="0"/>
              <a:t>Rules</a:t>
            </a:r>
          </a:p>
          <a:p>
            <a:pPr lvl="1"/>
            <a:r>
              <a:rPr lang="fr-CH" dirty="0" smtClean="0"/>
              <a:t>The 17 Laws of the game </a:t>
            </a:r>
          </a:p>
          <a:p>
            <a:r>
              <a:rPr lang="fr-CH" dirty="0" smtClean="0"/>
              <a:t>Actors in football</a:t>
            </a:r>
          </a:p>
          <a:p>
            <a:pPr lvl="1"/>
            <a:r>
              <a:rPr lang="fr-CH" dirty="0" smtClean="0"/>
              <a:t>On the pitch</a:t>
            </a:r>
          </a:p>
          <a:p>
            <a:pPr lvl="1"/>
            <a:r>
              <a:rPr lang="fr-CH" dirty="0" smtClean="0"/>
              <a:t>Around the pitch</a:t>
            </a:r>
          </a:p>
          <a:p>
            <a:pPr lvl="1"/>
            <a:r>
              <a:rPr lang="fr-CH" dirty="0" smtClean="0"/>
              <a:t>Outside (Media, materials providers)</a:t>
            </a:r>
          </a:p>
          <a:p>
            <a:r>
              <a:rPr lang="fr-CH" dirty="0" smtClean="0"/>
              <a:t>Finance </a:t>
            </a:r>
          </a:p>
          <a:p>
            <a:pPr lvl="1"/>
            <a:r>
              <a:rPr lang="fr-CH" dirty="0" smtClean="0"/>
              <a:t>Event income and costs (ticketing, primes, TV rights, players)</a:t>
            </a:r>
          </a:p>
          <a:p>
            <a:pPr lvl="1"/>
            <a:r>
              <a:rPr lang="fr-CH" dirty="0" smtClean="0"/>
              <a:t>Merchandising  </a:t>
            </a:r>
            <a:r>
              <a:rPr lang="fr-CH" dirty="0"/>
              <a:t>and derived </a:t>
            </a:r>
            <a:r>
              <a:rPr lang="fr-CH" dirty="0" smtClean="0"/>
              <a:t>products, </a:t>
            </a:r>
          </a:p>
          <a:p>
            <a:pPr lvl="1"/>
            <a:r>
              <a:rPr lang="fr-CH" dirty="0" smtClean="0"/>
              <a:t>Sponsoring, betting</a:t>
            </a:r>
            <a:r>
              <a:rPr lang="fr-CH" dirty="0"/>
              <a:t>, </a:t>
            </a:r>
            <a:r>
              <a:rPr lang="fr-CH" dirty="0" smtClean="0"/>
              <a:t>criminality</a:t>
            </a:r>
          </a:p>
          <a:p>
            <a:endParaRPr lang="fr-CH" dirty="0" smtClean="0"/>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5</a:t>
            </a:fld>
            <a:endParaRPr lang="fr-CH"/>
          </a:p>
        </p:txBody>
      </p:sp>
    </p:spTree>
    <p:extLst>
      <p:ext uri="{BB962C8B-B14F-4D97-AF65-F5344CB8AC3E}">
        <p14:creationId xmlns:p14="http://schemas.microsoft.com/office/powerpoint/2010/main" xmlns="" val="5775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heckerboard(across)">
                                      <p:cBhvr>
                                        <p:cTn id="36" dur="500"/>
                                        <p:tgtEl>
                                          <p:spTgt spid="3">
                                            <p:txEl>
                                              <p:pRg st="7" end="7"/>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ordillo 1"/>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8441" y="-11421"/>
            <a:ext cx="4913312"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a:stretch>
            <a:fillRect/>
          </a:stretch>
        </p:blipFill>
        <p:spPr>
          <a:xfrm rot="750528">
            <a:off x="2163544" y="1509827"/>
            <a:ext cx="2067710" cy="1556770"/>
          </a:xfrm>
          <a:prstGeom prst="rect">
            <a:avLst/>
          </a:prstGeom>
        </p:spPr>
      </p:pic>
      <p:pic>
        <p:nvPicPr>
          <p:cNvPr id="7" name="Image 6"/>
          <p:cNvPicPr>
            <a:picLocks noChangeAspect="1"/>
          </p:cNvPicPr>
          <p:nvPr/>
        </p:nvPicPr>
        <p:blipFill>
          <a:blip r:embed="rId5"/>
          <a:stretch>
            <a:fillRect/>
          </a:stretch>
        </p:blipFill>
        <p:spPr>
          <a:xfrm rot="20371228">
            <a:off x="-235701" y="-39069"/>
            <a:ext cx="2682728" cy="2195943"/>
          </a:xfrm>
          <a:prstGeom prst="rect">
            <a:avLst/>
          </a:prstGeom>
        </p:spPr>
      </p:pic>
      <p:pic>
        <p:nvPicPr>
          <p:cNvPr id="6" name="Image 5"/>
          <p:cNvPicPr>
            <a:picLocks noChangeAspect="1"/>
          </p:cNvPicPr>
          <p:nvPr/>
        </p:nvPicPr>
        <p:blipFill>
          <a:blip r:embed="rId6"/>
          <a:stretch>
            <a:fillRect/>
          </a:stretch>
        </p:blipFill>
        <p:spPr>
          <a:xfrm rot="1586925">
            <a:off x="6978202" y="190373"/>
            <a:ext cx="2327488" cy="1880610"/>
          </a:xfrm>
          <a:prstGeom prst="rect">
            <a:avLst/>
          </a:prstGeom>
        </p:spPr>
      </p:pic>
      <p:sp>
        <p:nvSpPr>
          <p:cNvPr id="2" name="Titre 1"/>
          <p:cNvSpPr>
            <a:spLocks noGrp="1"/>
          </p:cNvSpPr>
          <p:nvPr>
            <p:ph type="title"/>
          </p:nvPr>
        </p:nvSpPr>
        <p:spPr>
          <a:xfrm>
            <a:off x="1293477" y="4372168"/>
            <a:ext cx="7372818" cy="1143000"/>
          </a:xfrm>
        </p:spPr>
        <p:txBody>
          <a:bodyPr/>
          <a:lstStyle/>
          <a:p>
            <a:r>
              <a:rPr lang="fr-CH" dirty="0" smtClean="0"/>
              <a:t>Who is organizing football?</a:t>
            </a:r>
            <a:endParaRPr lang="fr-CH" dirty="0"/>
          </a:p>
        </p:txBody>
      </p:sp>
      <p:pic>
        <p:nvPicPr>
          <p:cNvPr id="9" name="Image 8"/>
          <p:cNvPicPr>
            <a:picLocks noChangeAspect="1"/>
          </p:cNvPicPr>
          <p:nvPr/>
        </p:nvPicPr>
        <p:blipFill>
          <a:blip r:embed="rId7"/>
          <a:stretch>
            <a:fillRect/>
          </a:stretch>
        </p:blipFill>
        <p:spPr>
          <a:xfrm rot="21097802">
            <a:off x="5442907" y="1584118"/>
            <a:ext cx="1660803" cy="856351"/>
          </a:xfrm>
          <a:prstGeom prst="rect">
            <a:avLst/>
          </a:prstGeom>
        </p:spPr>
      </p:pic>
      <p:pic>
        <p:nvPicPr>
          <p:cNvPr id="10" name="Image 9"/>
          <p:cNvPicPr>
            <a:picLocks noChangeAspect="1"/>
          </p:cNvPicPr>
          <p:nvPr/>
        </p:nvPicPr>
        <p:blipFill>
          <a:blip r:embed="rId8"/>
          <a:stretch>
            <a:fillRect/>
          </a:stretch>
        </p:blipFill>
        <p:spPr>
          <a:xfrm>
            <a:off x="122144" y="2851895"/>
            <a:ext cx="1590239" cy="2131248"/>
          </a:xfrm>
          <a:prstGeom prst="rect">
            <a:avLst/>
          </a:prstGeom>
        </p:spPr>
      </p:pic>
      <p:pic>
        <p:nvPicPr>
          <p:cNvPr id="11" name="Image 10"/>
          <p:cNvPicPr>
            <a:picLocks noChangeAspect="1"/>
          </p:cNvPicPr>
          <p:nvPr/>
        </p:nvPicPr>
        <p:blipFill>
          <a:blip r:embed="rId9"/>
          <a:stretch>
            <a:fillRect/>
          </a:stretch>
        </p:blipFill>
        <p:spPr>
          <a:xfrm>
            <a:off x="2590526" y="0"/>
            <a:ext cx="1384573" cy="1620245"/>
          </a:xfrm>
          <a:prstGeom prst="rect">
            <a:avLst/>
          </a:prstGeom>
        </p:spPr>
      </p:pic>
      <p:pic>
        <p:nvPicPr>
          <p:cNvPr id="13" name="Image 12"/>
          <p:cNvPicPr>
            <a:picLocks noChangeAspect="1"/>
          </p:cNvPicPr>
          <p:nvPr/>
        </p:nvPicPr>
        <p:blipFill>
          <a:blip r:embed="rId10"/>
          <a:stretch>
            <a:fillRect/>
          </a:stretch>
        </p:blipFill>
        <p:spPr>
          <a:xfrm rot="822068">
            <a:off x="1843485" y="2937031"/>
            <a:ext cx="915214" cy="1634311"/>
          </a:xfrm>
          <a:prstGeom prst="rect">
            <a:avLst/>
          </a:prstGeom>
        </p:spPr>
      </p:pic>
      <p:pic>
        <p:nvPicPr>
          <p:cNvPr id="14" name="Image 13"/>
          <p:cNvPicPr>
            <a:picLocks noChangeAspect="1"/>
          </p:cNvPicPr>
          <p:nvPr/>
        </p:nvPicPr>
        <p:blipFill>
          <a:blip r:embed="rId11"/>
          <a:stretch>
            <a:fillRect/>
          </a:stretch>
        </p:blipFill>
        <p:spPr>
          <a:xfrm rot="514706">
            <a:off x="7661838" y="2938846"/>
            <a:ext cx="1287923" cy="1627791"/>
          </a:xfrm>
          <a:prstGeom prst="rect">
            <a:avLst/>
          </a:prstGeom>
        </p:spPr>
      </p:pic>
      <p:pic>
        <p:nvPicPr>
          <p:cNvPr id="16" name="Image 15"/>
          <p:cNvPicPr>
            <a:picLocks noChangeAspect="1"/>
          </p:cNvPicPr>
          <p:nvPr/>
        </p:nvPicPr>
        <p:blipFill>
          <a:blip r:embed="rId12"/>
          <a:stretch>
            <a:fillRect/>
          </a:stretch>
        </p:blipFill>
        <p:spPr>
          <a:xfrm rot="20608139">
            <a:off x="7232770" y="5550955"/>
            <a:ext cx="1901350" cy="1018581"/>
          </a:xfrm>
          <a:prstGeom prst="rect">
            <a:avLst/>
          </a:prstGeom>
        </p:spPr>
      </p:pic>
      <p:pic>
        <p:nvPicPr>
          <p:cNvPr id="17" name="Image 16"/>
          <p:cNvPicPr>
            <a:picLocks noChangeAspect="1"/>
          </p:cNvPicPr>
          <p:nvPr/>
        </p:nvPicPr>
        <p:blipFill>
          <a:blip r:embed="rId13" cstate="print">
            <a:extLst>
              <a:ext uri="{28A0092B-C50C-407E-A947-70E740481C1C}">
                <a14:useLocalDpi xmlns:a14="http://schemas.microsoft.com/office/drawing/2010/main" xmlns=""/>
              </a:ext>
            </a:extLst>
          </a:blip>
          <a:stretch>
            <a:fillRect/>
          </a:stretch>
        </p:blipFill>
        <p:spPr>
          <a:xfrm rot="21193073">
            <a:off x="171336" y="4914846"/>
            <a:ext cx="1459239" cy="1874856"/>
          </a:xfrm>
          <a:prstGeom prst="rect">
            <a:avLst/>
          </a:prstGeom>
        </p:spPr>
      </p:pic>
      <p:pic>
        <p:nvPicPr>
          <p:cNvPr id="18" name="Image 17"/>
          <p:cNvPicPr>
            <a:picLocks noChangeAspect="1"/>
          </p:cNvPicPr>
          <p:nvPr/>
        </p:nvPicPr>
        <p:blipFill>
          <a:blip r:embed="rId14"/>
          <a:stretch>
            <a:fillRect/>
          </a:stretch>
        </p:blipFill>
        <p:spPr>
          <a:xfrm rot="1162420">
            <a:off x="5895330" y="5318050"/>
            <a:ext cx="1206500" cy="1409700"/>
          </a:xfrm>
          <a:prstGeom prst="rect">
            <a:avLst/>
          </a:prstGeom>
        </p:spPr>
      </p:pic>
      <p:pic>
        <p:nvPicPr>
          <p:cNvPr id="19" name="Image 18"/>
          <p:cNvPicPr>
            <a:picLocks noChangeAspect="1"/>
          </p:cNvPicPr>
          <p:nvPr/>
        </p:nvPicPr>
        <p:blipFill>
          <a:blip r:embed="rId15"/>
          <a:stretch>
            <a:fillRect/>
          </a:stretch>
        </p:blipFill>
        <p:spPr>
          <a:xfrm rot="1446903">
            <a:off x="1736175" y="5650523"/>
            <a:ext cx="2946884" cy="678620"/>
          </a:xfrm>
          <a:prstGeom prst="rect">
            <a:avLst/>
          </a:prstGeom>
        </p:spPr>
      </p:pic>
      <p:pic>
        <p:nvPicPr>
          <p:cNvPr id="20" name="Image 19"/>
          <p:cNvPicPr>
            <a:picLocks noChangeAspect="1"/>
          </p:cNvPicPr>
          <p:nvPr/>
        </p:nvPicPr>
        <p:blipFill>
          <a:blip r:embed="rId16"/>
          <a:stretch>
            <a:fillRect/>
          </a:stretch>
        </p:blipFill>
        <p:spPr>
          <a:xfrm rot="1393520">
            <a:off x="4423504" y="5303199"/>
            <a:ext cx="1350420" cy="1016787"/>
          </a:xfrm>
          <a:prstGeom prst="rect">
            <a:avLst/>
          </a:prstGeom>
        </p:spPr>
      </p:pic>
      <p:pic>
        <p:nvPicPr>
          <p:cNvPr id="4" name="Image 3"/>
          <p:cNvPicPr>
            <a:picLocks noChangeAspect="1"/>
          </p:cNvPicPr>
          <p:nvPr/>
        </p:nvPicPr>
        <p:blipFill>
          <a:blip r:embed="rId17"/>
          <a:stretch>
            <a:fillRect/>
          </a:stretch>
        </p:blipFill>
        <p:spPr>
          <a:xfrm rot="730551">
            <a:off x="5823247" y="2744517"/>
            <a:ext cx="1276620" cy="1673935"/>
          </a:xfrm>
          <a:prstGeom prst="rect">
            <a:avLst/>
          </a:prstGeom>
        </p:spPr>
      </p:pic>
      <p:pic>
        <p:nvPicPr>
          <p:cNvPr id="5" name="Image 4"/>
          <p:cNvPicPr>
            <a:picLocks noChangeAspect="1"/>
          </p:cNvPicPr>
          <p:nvPr/>
        </p:nvPicPr>
        <p:blipFill>
          <a:blip r:embed="rId18"/>
          <a:stretch>
            <a:fillRect/>
          </a:stretch>
        </p:blipFill>
        <p:spPr>
          <a:xfrm rot="573347">
            <a:off x="3042544" y="3214093"/>
            <a:ext cx="2695782" cy="1213102"/>
          </a:xfrm>
          <a:prstGeom prst="rect">
            <a:avLst/>
          </a:prstGeom>
        </p:spPr>
      </p:pic>
      <p:pic>
        <p:nvPicPr>
          <p:cNvPr id="12" name="Image 11"/>
          <p:cNvPicPr>
            <a:picLocks noChangeAspect="1"/>
          </p:cNvPicPr>
          <p:nvPr/>
        </p:nvPicPr>
        <p:blipFill>
          <a:blip r:embed="rId19"/>
          <a:stretch>
            <a:fillRect/>
          </a:stretch>
        </p:blipFill>
        <p:spPr>
          <a:xfrm rot="627084">
            <a:off x="4140980" y="340898"/>
            <a:ext cx="2565400" cy="901700"/>
          </a:xfrm>
          <a:prstGeom prst="rect">
            <a:avLst/>
          </a:prstGeom>
        </p:spPr>
      </p:pic>
      <p:sp>
        <p:nvSpPr>
          <p:cNvPr id="15" name="Espace réservé de la date 14"/>
          <p:cNvSpPr>
            <a:spLocks noGrp="1"/>
          </p:cNvSpPr>
          <p:nvPr>
            <p:ph type="dt" sz="half" idx="10"/>
          </p:nvPr>
        </p:nvSpPr>
        <p:spPr/>
        <p:txBody>
          <a:bodyPr/>
          <a:lstStyle/>
          <a:p>
            <a:r>
              <a:rPr lang="fr-CH" smtClean="0"/>
              <a:t>Chamonix, 25/01/2013</a:t>
            </a:r>
            <a:endParaRPr lang="fr-CH"/>
          </a:p>
        </p:txBody>
      </p:sp>
      <p:sp>
        <p:nvSpPr>
          <p:cNvPr id="22" name="Espace réservé du pied de page 21"/>
          <p:cNvSpPr>
            <a:spLocks noGrp="1"/>
          </p:cNvSpPr>
          <p:nvPr>
            <p:ph type="ftr" sz="quarter" idx="11"/>
          </p:nvPr>
        </p:nvSpPr>
        <p:spPr/>
        <p:txBody>
          <a:bodyPr/>
          <a:lstStyle/>
          <a:p>
            <a:r>
              <a:rPr lang="fr-CH" smtClean="0"/>
              <a:t>Exciting Football, Markus Frei &amp; Rex Pressl-Wenger</a:t>
            </a:r>
            <a:endParaRPr lang="fr-CH"/>
          </a:p>
        </p:txBody>
      </p:sp>
      <p:sp>
        <p:nvSpPr>
          <p:cNvPr id="25" name="Espace réservé du numéro de diapositive 24"/>
          <p:cNvSpPr>
            <a:spLocks noGrp="1"/>
          </p:cNvSpPr>
          <p:nvPr>
            <p:ph type="sldNum" sz="quarter" idx="12"/>
          </p:nvPr>
        </p:nvSpPr>
        <p:spPr/>
        <p:txBody>
          <a:bodyPr/>
          <a:lstStyle/>
          <a:p>
            <a:fld id="{7ACCBC7C-AD49-C540-93B4-78C3E08D5EB8}" type="slidenum">
              <a:rPr lang="fr-CH" smtClean="0"/>
              <a:pPr/>
              <a:t>6</a:t>
            </a:fld>
            <a:endParaRPr lang="fr-CH"/>
          </a:p>
        </p:txBody>
      </p:sp>
    </p:spTree>
    <p:extLst>
      <p:ext uri="{BB962C8B-B14F-4D97-AF65-F5344CB8AC3E}">
        <p14:creationId xmlns:p14="http://schemas.microsoft.com/office/powerpoint/2010/main" xmlns="" val="32420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anim calcmode="lin" valueType="num">
                                      <p:cBhvr>
                                        <p:cTn id="51" dur="2000" fill="hold"/>
                                        <p:tgtEl>
                                          <p:spTgt spid="11"/>
                                        </p:tgtEl>
                                        <p:attrNameLst>
                                          <p:attrName>ppt_w</p:attrName>
                                        </p:attrNameLst>
                                      </p:cBhvr>
                                      <p:tavLst>
                                        <p:tav tm="0" fmla="#ppt_w*sin(2.5*pi*$)">
                                          <p:val>
                                            <p:fltVal val="0"/>
                                          </p:val>
                                        </p:tav>
                                        <p:tav tm="100000">
                                          <p:val>
                                            <p:fltVal val="1"/>
                                          </p:val>
                                        </p:tav>
                                      </p:tavLst>
                                    </p:anim>
                                    <p:anim calcmode="lin" valueType="num">
                                      <p:cBhvr>
                                        <p:cTn id="5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heel(1)">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0.70"/>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 calcmode="lin" valueType="num">
                                      <p:cBhvr>
                                        <p:cTn id="76" dur="500" fill="hold"/>
                                        <p:tgtEl>
                                          <p:spTgt spid="17"/>
                                        </p:tgtEl>
                                        <p:attrNameLst>
                                          <p:attrName>style.rotation</p:attrName>
                                        </p:attrNameLst>
                                      </p:cBhvr>
                                      <p:tavLst>
                                        <p:tav tm="0">
                                          <p:val>
                                            <p:fltVal val="360"/>
                                          </p:val>
                                        </p:tav>
                                        <p:tav tm="100000">
                                          <p:val>
                                            <p:fltVal val="0"/>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35"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2000"/>
                                        <p:tgtEl>
                                          <p:spTgt spid="19"/>
                                        </p:tgtEl>
                                      </p:cBhvr>
                                    </p:animEffect>
                                    <p:anim calcmode="lin" valueType="num">
                                      <p:cBhvr>
                                        <p:cTn id="89" dur="2000" fill="hold"/>
                                        <p:tgtEl>
                                          <p:spTgt spid="19"/>
                                        </p:tgtEl>
                                        <p:attrNameLst>
                                          <p:attrName>style.rotation</p:attrName>
                                        </p:attrNameLst>
                                      </p:cBhvr>
                                      <p:tavLst>
                                        <p:tav tm="0">
                                          <p:val>
                                            <p:fltVal val="720"/>
                                          </p:val>
                                        </p:tav>
                                        <p:tav tm="100000">
                                          <p:val>
                                            <p:fltVal val="0"/>
                                          </p:val>
                                        </p:tav>
                                      </p:tavLst>
                                    </p:anim>
                                    <p:anim calcmode="lin" valueType="num">
                                      <p:cBhvr>
                                        <p:cTn id="90" dur="2000" fill="hold"/>
                                        <p:tgtEl>
                                          <p:spTgt spid="19"/>
                                        </p:tgtEl>
                                        <p:attrNameLst>
                                          <p:attrName>ppt_h</p:attrName>
                                        </p:attrNameLst>
                                      </p:cBhvr>
                                      <p:tavLst>
                                        <p:tav tm="0">
                                          <p:val>
                                            <p:fltVal val="0"/>
                                          </p:val>
                                        </p:tav>
                                        <p:tav tm="100000">
                                          <p:val>
                                            <p:strVal val="#ppt_h"/>
                                          </p:val>
                                        </p:tav>
                                      </p:tavLst>
                                    </p:anim>
                                    <p:anim calcmode="lin" valueType="num">
                                      <p:cBhvr>
                                        <p:cTn id="91"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80">
                                          <p:stCondLst>
                                            <p:cond delay="0"/>
                                          </p:stCondLst>
                                        </p:cTn>
                                        <p:tgtEl>
                                          <p:spTgt spid="20"/>
                                        </p:tgtEl>
                                      </p:cBhvr>
                                    </p:animEffect>
                                    <p:anim calcmode="lin" valueType="num">
                                      <p:cBhvr>
                                        <p:cTn id="9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2" dur="26">
                                          <p:stCondLst>
                                            <p:cond delay="650"/>
                                          </p:stCondLst>
                                        </p:cTn>
                                        <p:tgtEl>
                                          <p:spTgt spid="20"/>
                                        </p:tgtEl>
                                      </p:cBhvr>
                                      <p:to x="100000" y="60000"/>
                                    </p:animScale>
                                    <p:animScale>
                                      <p:cBhvr>
                                        <p:cTn id="103" dur="166" decel="50000">
                                          <p:stCondLst>
                                            <p:cond delay="676"/>
                                          </p:stCondLst>
                                        </p:cTn>
                                        <p:tgtEl>
                                          <p:spTgt spid="20"/>
                                        </p:tgtEl>
                                      </p:cBhvr>
                                      <p:to x="100000" y="100000"/>
                                    </p:animScale>
                                    <p:animScale>
                                      <p:cBhvr>
                                        <p:cTn id="104" dur="26">
                                          <p:stCondLst>
                                            <p:cond delay="1312"/>
                                          </p:stCondLst>
                                        </p:cTn>
                                        <p:tgtEl>
                                          <p:spTgt spid="20"/>
                                        </p:tgtEl>
                                      </p:cBhvr>
                                      <p:to x="100000" y="80000"/>
                                    </p:animScale>
                                    <p:animScale>
                                      <p:cBhvr>
                                        <p:cTn id="105" dur="166" decel="50000">
                                          <p:stCondLst>
                                            <p:cond delay="1338"/>
                                          </p:stCondLst>
                                        </p:cTn>
                                        <p:tgtEl>
                                          <p:spTgt spid="20"/>
                                        </p:tgtEl>
                                      </p:cBhvr>
                                      <p:to x="100000" y="100000"/>
                                    </p:animScale>
                                    <p:animScale>
                                      <p:cBhvr>
                                        <p:cTn id="106" dur="26">
                                          <p:stCondLst>
                                            <p:cond delay="1642"/>
                                          </p:stCondLst>
                                        </p:cTn>
                                        <p:tgtEl>
                                          <p:spTgt spid="20"/>
                                        </p:tgtEl>
                                      </p:cBhvr>
                                      <p:to x="100000" y="90000"/>
                                    </p:animScale>
                                    <p:animScale>
                                      <p:cBhvr>
                                        <p:cTn id="107" dur="166" decel="50000">
                                          <p:stCondLst>
                                            <p:cond delay="1668"/>
                                          </p:stCondLst>
                                        </p:cTn>
                                        <p:tgtEl>
                                          <p:spTgt spid="20"/>
                                        </p:tgtEl>
                                      </p:cBhvr>
                                      <p:to x="100000" y="100000"/>
                                    </p:animScale>
                                    <p:animScale>
                                      <p:cBhvr>
                                        <p:cTn id="108" dur="26">
                                          <p:stCondLst>
                                            <p:cond delay="1808"/>
                                          </p:stCondLst>
                                        </p:cTn>
                                        <p:tgtEl>
                                          <p:spTgt spid="20"/>
                                        </p:tgtEl>
                                      </p:cBhvr>
                                      <p:to x="100000" y="95000"/>
                                    </p:animScale>
                                    <p:animScale>
                                      <p:cBhvr>
                                        <p:cTn id="109" dur="166" decel="50000">
                                          <p:stCondLst>
                                            <p:cond delay="1834"/>
                                          </p:stCondLst>
                                        </p:cTn>
                                        <p:tgtEl>
                                          <p:spTgt spid="20"/>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49" presetClass="entr" presetSubtype="0" decel="100000" fill="hold"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p:cTn id="114" dur="500" fill="hold"/>
                                        <p:tgtEl>
                                          <p:spTgt spid="4"/>
                                        </p:tgtEl>
                                        <p:attrNameLst>
                                          <p:attrName>ppt_w</p:attrName>
                                        </p:attrNameLst>
                                      </p:cBhvr>
                                      <p:tavLst>
                                        <p:tav tm="0">
                                          <p:val>
                                            <p:fltVal val="0"/>
                                          </p:val>
                                        </p:tav>
                                        <p:tav tm="100000">
                                          <p:val>
                                            <p:strVal val="#ppt_w"/>
                                          </p:val>
                                        </p:tav>
                                      </p:tavLst>
                                    </p:anim>
                                    <p:anim calcmode="lin" valueType="num">
                                      <p:cBhvr>
                                        <p:cTn id="115" dur="500" fill="hold"/>
                                        <p:tgtEl>
                                          <p:spTgt spid="4"/>
                                        </p:tgtEl>
                                        <p:attrNameLst>
                                          <p:attrName>ppt_h</p:attrName>
                                        </p:attrNameLst>
                                      </p:cBhvr>
                                      <p:tavLst>
                                        <p:tav tm="0">
                                          <p:val>
                                            <p:fltVal val="0"/>
                                          </p:val>
                                        </p:tav>
                                        <p:tav tm="100000">
                                          <p:val>
                                            <p:strVal val="#ppt_h"/>
                                          </p:val>
                                        </p:tav>
                                      </p:tavLst>
                                    </p:anim>
                                    <p:anim calcmode="lin" valueType="num">
                                      <p:cBhvr>
                                        <p:cTn id="116" dur="500" fill="hold"/>
                                        <p:tgtEl>
                                          <p:spTgt spid="4"/>
                                        </p:tgtEl>
                                        <p:attrNameLst>
                                          <p:attrName>style.rotation</p:attrName>
                                        </p:attrNameLst>
                                      </p:cBhvr>
                                      <p:tavLst>
                                        <p:tav tm="0">
                                          <p:val>
                                            <p:fltVal val="360"/>
                                          </p:val>
                                        </p:tav>
                                        <p:tav tm="100000">
                                          <p:val>
                                            <p:fltVal val="0"/>
                                          </p:val>
                                        </p:tav>
                                      </p:tavLst>
                                    </p:anim>
                                    <p:animEffect transition="in" filter="fade">
                                      <p:cBhvr>
                                        <p:cTn id="117" dur="500"/>
                                        <p:tgtEl>
                                          <p:spTgt spid="4"/>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down)">
                                      <p:cBhvr>
                                        <p:cTn id="122" dur="580">
                                          <p:stCondLst>
                                            <p:cond delay="0"/>
                                          </p:stCondLst>
                                        </p:cTn>
                                        <p:tgtEl>
                                          <p:spTgt spid="5"/>
                                        </p:tgtEl>
                                      </p:cBhvr>
                                    </p:animEffect>
                                    <p:anim calcmode="lin" valueType="num">
                                      <p:cBhvr>
                                        <p:cTn id="1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8" dur="26">
                                          <p:stCondLst>
                                            <p:cond delay="650"/>
                                          </p:stCondLst>
                                        </p:cTn>
                                        <p:tgtEl>
                                          <p:spTgt spid="5"/>
                                        </p:tgtEl>
                                      </p:cBhvr>
                                      <p:to x="100000" y="60000"/>
                                    </p:animScale>
                                    <p:animScale>
                                      <p:cBhvr>
                                        <p:cTn id="129" dur="166" decel="50000">
                                          <p:stCondLst>
                                            <p:cond delay="676"/>
                                          </p:stCondLst>
                                        </p:cTn>
                                        <p:tgtEl>
                                          <p:spTgt spid="5"/>
                                        </p:tgtEl>
                                      </p:cBhvr>
                                      <p:to x="100000" y="100000"/>
                                    </p:animScale>
                                    <p:animScale>
                                      <p:cBhvr>
                                        <p:cTn id="130" dur="26">
                                          <p:stCondLst>
                                            <p:cond delay="1312"/>
                                          </p:stCondLst>
                                        </p:cTn>
                                        <p:tgtEl>
                                          <p:spTgt spid="5"/>
                                        </p:tgtEl>
                                      </p:cBhvr>
                                      <p:to x="100000" y="80000"/>
                                    </p:animScale>
                                    <p:animScale>
                                      <p:cBhvr>
                                        <p:cTn id="131" dur="166" decel="50000">
                                          <p:stCondLst>
                                            <p:cond delay="1338"/>
                                          </p:stCondLst>
                                        </p:cTn>
                                        <p:tgtEl>
                                          <p:spTgt spid="5"/>
                                        </p:tgtEl>
                                      </p:cBhvr>
                                      <p:to x="100000" y="100000"/>
                                    </p:animScale>
                                    <p:animScale>
                                      <p:cBhvr>
                                        <p:cTn id="132" dur="26">
                                          <p:stCondLst>
                                            <p:cond delay="1642"/>
                                          </p:stCondLst>
                                        </p:cTn>
                                        <p:tgtEl>
                                          <p:spTgt spid="5"/>
                                        </p:tgtEl>
                                      </p:cBhvr>
                                      <p:to x="100000" y="90000"/>
                                    </p:animScale>
                                    <p:animScale>
                                      <p:cBhvr>
                                        <p:cTn id="133" dur="166" decel="50000">
                                          <p:stCondLst>
                                            <p:cond delay="1668"/>
                                          </p:stCondLst>
                                        </p:cTn>
                                        <p:tgtEl>
                                          <p:spTgt spid="5"/>
                                        </p:tgtEl>
                                      </p:cBhvr>
                                      <p:to x="100000" y="100000"/>
                                    </p:animScale>
                                    <p:animScale>
                                      <p:cBhvr>
                                        <p:cTn id="134" dur="26">
                                          <p:stCondLst>
                                            <p:cond delay="1808"/>
                                          </p:stCondLst>
                                        </p:cTn>
                                        <p:tgtEl>
                                          <p:spTgt spid="5"/>
                                        </p:tgtEl>
                                      </p:cBhvr>
                                      <p:to x="100000" y="95000"/>
                                    </p:animScale>
                                    <p:animScale>
                                      <p:cBhvr>
                                        <p:cTn id="135" dur="166" decel="50000">
                                          <p:stCondLst>
                                            <p:cond delay="1834"/>
                                          </p:stCondLst>
                                        </p:cTn>
                                        <p:tgtEl>
                                          <p:spTgt spid="5"/>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35" presetClass="entr" presetSubtype="0" fill="hold"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fade">
                                      <p:cBhvr>
                                        <p:cTn id="140" dur="2000"/>
                                        <p:tgtEl>
                                          <p:spTgt spid="12"/>
                                        </p:tgtEl>
                                      </p:cBhvr>
                                    </p:animEffect>
                                    <p:anim calcmode="lin" valueType="num">
                                      <p:cBhvr>
                                        <p:cTn id="141" dur="2000" fill="hold"/>
                                        <p:tgtEl>
                                          <p:spTgt spid="12"/>
                                        </p:tgtEl>
                                        <p:attrNameLst>
                                          <p:attrName>style.rotation</p:attrName>
                                        </p:attrNameLst>
                                      </p:cBhvr>
                                      <p:tavLst>
                                        <p:tav tm="0">
                                          <p:val>
                                            <p:fltVal val="720"/>
                                          </p:val>
                                        </p:tav>
                                        <p:tav tm="100000">
                                          <p:val>
                                            <p:fltVal val="0"/>
                                          </p:val>
                                        </p:tav>
                                      </p:tavLst>
                                    </p:anim>
                                    <p:anim calcmode="lin" valueType="num">
                                      <p:cBhvr>
                                        <p:cTn id="142" dur="2000" fill="hold"/>
                                        <p:tgtEl>
                                          <p:spTgt spid="12"/>
                                        </p:tgtEl>
                                        <p:attrNameLst>
                                          <p:attrName>ppt_h</p:attrName>
                                        </p:attrNameLst>
                                      </p:cBhvr>
                                      <p:tavLst>
                                        <p:tav tm="0">
                                          <p:val>
                                            <p:fltVal val="0"/>
                                          </p:val>
                                        </p:tav>
                                        <p:tav tm="100000">
                                          <p:val>
                                            <p:strVal val="#ppt_h"/>
                                          </p:val>
                                        </p:tav>
                                      </p:tavLst>
                                    </p:anim>
                                    <p:anim calcmode="lin" valueType="num">
                                      <p:cBhvr>
                                        <p:cTn id="143"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Chamonix, 25/01/2013</a:t>
            </a:r>
            <a:endParaRPr lang="fr-CH"/>
          </a:p>
        </p:txBody>
      </p:sp>
      <p:sp>
        <p:nvSpPr>
          <p:cNvPr id="3" name="Espace réservé du pied de page 2"/>
          <p:cNvSpPr>
            <a:spLocks noGrp="1"/>
          </p:cNvSpPr>
          <p:nvPr>
            <p:ph type="ftr" sz="quarter" idx="11"/>
          </p:nvPr>
        </p:nvSpPr>
        <p:spPr/>
        <p:txBody>
          <a:bodyPr/>
          <a:lstStyle/>
          <a:p>
            <a:r>
              <a:rPr lang="fr-CH" smtClean="0"/>
              <a:t>Exciting Football, Markus Frei &amp; Rex Pressl-Wenger</a:t>
            </a:r>
            <a:endParaRPr lang="fr-CH"/>
          </a:p>
        </p:txBody>
      </p:sp>
      <p:sp>
        <p:nvSpPr>
          <p:cNvPr id="4" name="Espace réservé du numéro de diapositive 3"/>
          <p:cNvSpPr>
            <a:spLocks noGrp="1"/>
          </p:cNvSpPr>
          <p:nvPr>
            <p:ph type="sldNum" sz="quarter" idx="12"/>
          </p:nvPr>
        </p:nvSpPr>
        <p:spPr/>
        <p:txBody>
          <a:bodyPr/>
          <a:lstStyle/>
          <a:p>
            <a:fld id="{7ACCBC7C-AD49-C540-93B4-78C3E08D5EB8}" type="slidenum">
              <a:rPr lang="fr-CH" smtClean="0"/>
              <a:pPr/>
              <a:t>7</a:t>
            </a:fld>
            <a:endParaRPr lang="fr-CH"/>
          </a:p>
        </p:txBody>
      </p:sp>
      <p:sp>
        <p:nvSpPr>
          <p:cNvPr id="5" name="Titre 4"/>
          <p:cNvSpPr>
            <a:spLocks noGrp="1"/>
          </p:cNvSpPr>
          <p:nvPr>
            <p:ph type="title"/>
          </p:nvPr>
        </p:nvSpPr>
        <p:spPr>
          <a:xfrm>
            <a:off x="1793289" y="5197475"/>
            <a:ext cx="6512511" cy="1143000"/>
          </a:xfrm>
        </p:spPr>
        <p:txBody>
          <a:bodyPr/>
          <a:lstStyle/>
          <a:p>
            <a:r>
              <a:rPr lang="fr-CH" dirty="0" smtClean="0"/>
              <a:t>Competitions</a:t>
            </a:r>
            <a:endParaRPr lang="fr-CH" dirty="0"/>
          </a:p>
        </p:txBody>
      </p:sp>
      <p:sp>
        <p:nvSpPr>
          <p:cNvPr id="6" name="Espace réservé du contenu 5"/>
          <p:cNvSpPr>
            <a:spLocks noGrp="1"/>
          </p:cNvSpPr>
          <p:nvPr>
            <p:ph sz="quarter" idx="13"/>
          </p:nvPr>
        </p:nvSpPr>
        <p:spPr>
          <a:xfrm>
            <a:off x="623221" y="731520"/>
            <a:ext cx="7913727" cy="4336286"/>
          </a:xfrm>
        </p:spPr>
        <p:txBody>
          <a:bodyPr>
            <a:normAutofit fontScale="85000" lnSpcReduction="20000"/>
          </a:bodyPr>
          <a:lstStyle/>
          <a:p>
            <a:r>
              <a:rPr lang="fr-CH" dirty="0" smtClean="0"/>
              <a:t>Worldwide and Continental</a:t>
            </a:r>
          </a:p>
          <a:p>
            <a:pPr lvl="1"/>
            <a:r>
              <a:rPr lang="fr-CH" dirty="0" smtClean="0"/>
              <a:t>World championship, JO, CAN, Copa America, EURO, U21, U17</a:t>
            </a:r>
          </a:p>
          <a:p>
            <a:pPr lvl="1"/>
            <a:r>
              <a:rPr lang="fr-CH" dirty="0" smtClean="0"/>
              <a:t>Champions League, Europa Cup, Copa Libertadores</a:t>
            </a:r>
          </a:p>
          <a:p>
            <a:r>
              <a:rPr lang="fr-CH" dirty="0" smtClean="0"/>
              <a:t>National</a:t>
            </a:r>
          </a:p>
          <a:p>
            <a:pPr lvl="1"/>
            <a:r>
              <a:rPr lang="fr-CH" dirty="0" smtClean="0"/>
              <a:t>Championship, Cup,</a:t>
            </a:r>
          </a:p>
          <a:p>
            <a:pPr lvl="1"/>
            <a:r>
              <a:rPr lang="fr-CH" dirty="0" smtClean="0"/>
              <a:t>Regional teams</a:t>
            </a:r>
          </a:p>
          <a:p>
            <a:pPr lvl="1"/>
            <a:r>
              <a:rPr lang="fr-CH" dirty="0" smtClean="0"/>
              <a:t>Sponsors Cup</a:t>
            </a:r>
          </a:p>
          <a:p>
            <a:r>
              <a:rPr lang="fr-CH" dirty="0" smtClean="0"/>
              <a:t>Regional</a:t>
            </a:r>
          </a:p>
          <a:p>
            <a:r>
              <a:rPr lang="fr-CH" dirty="0" smtClean="0"/>
              <a:t>Lower levels</a:t>
            </a:r>
          </a:p>
          <a:p>
            <a:r>
              <a:rPr lang="fr-CH" dirty="0" smtClean="0"/>
              <a:t>Juniors and kids</a:t>
            </a:r>
          </a:p>
          <a:p>
            <a:r>
              <a:rPr lang="fr-CH" dirty="0" smtClean="0"/>
              <a:t>Combined levels</a:t>
            </a:r>
          </a:p>
          <a:p>
            <a:r>
              <a:rPr lang="fr-CH" dirty="0" smtClean="0"/>
              <a:t>Corporative football</a:t>
            </a:r>
          </a:p>
          <a:p>
            <a:r>
              <a:rPr lang="fr-CH" dirty="0" smtClean="0"/>
              <a:t>All informal competitions</a:t>
            </a:r>
            <a:endParaRPr lang="fr-CH" dirty="0"/>
          </a:p>
          <a:p>
            <a:endParaRPr lang="fr-CH" dirty="0"/>
          </a:p>
        </p:txBody>
      </p:sp>
    </p:spTree>
    <p:extLst>
      <p:ext uri="{BB962C8B-B14F-4D97-AF65-F5344CB8AC3E}">
        <p14:creationId xmlns:p14="http://schemas.microsoft.com/office/powerpoint/2010/main" xmlns="" val="11232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 calcmode="lin" valueType="num">
                                      <p:cBhvr additive="base">
                                        <p:cTn id="5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289" y="5136261"/>
            <a:ext cx="6512511" cy="1143000"/>
          </a:xfrm>
        </p:spPr>
        <p:txBody>
          <a:bodyPr/>
          <a:lstStyle/>
          <a:p>
            <a:r>
              <a:rPr lang="fr-CH" dirty="0" smtClean="0"/>
              <a:t>The Laws of Game (17)</a:t>
            </a:r>
            <a:endParaRPr lang="fr-CH" dirty="0"/>
          </a:p>
        </p:txBody>
      </p:sp>
      <p:sp>
        <p:nvSpPr>
          <p:cNvPr id="3" name="Espace réservé du contenu 2"/>
          <p:cNvSpPr>
            <a:spLocks noGrp="1"/>
          </p:cNvSpPr>
          <p:nvPr>
            <p:ph sz="quarter" idx="13"/>
          </p:nvPr>
        </p:nvSpPr>
        <p:spPr>
          <a:xfrm>
            <a:off x="893279" y="1011329"/>
            <a:ext cx="7512152" cy="3474720"/>
          </a:xfrm>
        </p:spPr>
        <p:txBody>
          <a:bodyPr>
            <a:normAutofit fontScale="92500" lnSpcReduction="10000"/>
          </a:bodyPr>
          <a:lstStyle/>
          <a:p>
            <a:r>
              <a:rPr lang="fr-CH" dirty="0" smtClean="0"/>
              <a:t>We need rules to play football</a:t>
            </a:r>
          </a:p>
          <a:p>
            <a:pPr lvl="1"/>
            <a:r>
              <a:rPr lang="fr-CH" dirty="0" smtClean="0"/>
              <a:t>The ground (dimensions, goals, surface, lines, environment)</a:t>
            </a:r>
          </a:p>
          <a:p>
            <a:pPr lvl="1"/>
            <a:r>
              <a:rPr lang="fr-CH" dirty="0" smtClean="0"/>
              <a:t>The teams (</a:t>
            </a:r>
            <a:r>
              <a:rPr lang="fr-CH" dirty="0" smtClean="0">
                <a:latin typeface="ＭＳ ゴシック"/>
                <a:ea typeface="ＭＳ ゴシック"/>
                <a:cs typeface="ＭＳ ゴシック"/>
              </a:rPr>
              <a:t>players,age,licence, number, etc) </a:t>
            </a:r>
            <a:endParaRPr lang="fr-CH" dirty="0" smtClean="0"/>
          </a:p>
          <a:p>
            <a:pPr lvl="1"/>
            <a:r>
              <a:rPr lang="fr-CH" dirty="0" smtClean="0"/>
              <a:t>The referees (number, qualification, age)</a:t>
            </a:r>
          </a:p>
          <a:p>
            <a:pPr lvl="1"/>
            <a:r>
              <a:rPr lang="fr-CH" dirty="0" smtClean="0"/>
              <a:t>The ball (weight, material, pressure, size)</a:t>
            </a:r>
          </a:p>
          <a:p>
            <a:pPr lvl="1"/>
            <a:r>
              <a:rPr lang="fr-CH" dirty="0" smtClean="0"/>
              <a:t>The equipment (dress, short, shoes, gloves, others)</a:t>
            </a:r>
          </a:p>
          <a:p>
            <a:pPr lvl="1"/>
            <a:r>
              <a:rPr lang="fr-CH" dirty="0" smtClean="0"/>
              <a:t>The game (time, goals, faults, hands, offside, out, errors)</a:t>
            </a:r>
          </a:p>
          <a:p>
            <a:pPr lvl="1"/>
            <a:r>
              <a:rPr lang="fr-CH" dirty="0" smtClean="0"/>
              <a:t>Postponing, starting or interrupting a game (numbers, weather, etc)</a:t>
            </a:r>
          </a:p>
          <a:p>
            <a:pPr lvl="1"/>
            <a:r>
              <a:rPr lang="fr-CH" dirty="0" smtClean="0"/>
              <a:t>Environment (stadium, audience, media)</a:t>
            </a:r>
            <a:endParaRPr lang="fr-CH" dirty="0"/>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8</a:t>
            </a:fld>
            <a:endParaRPr lang="fr-CH"/>
          </a:p>
        </p:txBody>
      </p:sp>
    </p:spTree>
    <p:extLst>
      <p:ext uri="{BB962C8B-B14F-4D97-AF65-F5344CB8AC3E}">
        <p14:creationId xmlns:p14="http://schemas.microsoft.com/office/powerpoint/2010/main" xmlns="" val="42766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289" y="5324586"/>
            <a:ext cx="6512511" cy="1143000"/>
          </a:xfrm>
        </p:spPr>
        <p:txBody>
          <a:bodyPr/>
          <a:lstStyle/>
          <a:p>
            <a:r>
              <a:rPr lang="fr-CH" dirty="0" smtClean="0"/>
              <a:t>Actors of football</a:t>
            </a:r>
            <a:endParaRPr lang="fr-CH" dirty="0"/>
          </a:p>
        </p:txBody>
      </p:sp>
      <p:sp>
        <p:nvSpPr>
          <p:cNvPr id="3" name="Espace réservé du contenu 2"/>
          <p:cNvSpPr>
            <a:spLocks noGrp="1"/>
          </p:cNvSpPr>
          <p:nvPr>
            <p:ph sz="quarter" idx="13"/>
          </p:nvPr>
        </p:nvSpPr>
        <p:spPr>
          <a:xfrm>
            <a:off x="1142999" y="731520"/>
            <a:ext cx="7405707" cy="4418594"/>
          </a:xfrm>
        </p:spPr>
        <p:txBody>
          <a:bodyPr>
            <a:normAutofit/>
          </a:bodyPr>
          <a:lstStyle/>
          <a:p>
            <a:r>
              <a:rPr lang="fr-CH" dirty="0" smtClean="0"/>
              <a:t>Clubs and teams</a:t>
            </a:r>
          </a:p>
          <a:p>
            <a:r>
              <a:rPr lang="fr-CH" dirty="0" smtClean="0"/>
              <a:t>Players</a:t>
            </a:r>
          </a:p>
          <a:p>
            <a:r>
              <a:rPr lang="fr-CH" dirty="0" smtClean="0"/>
              <a:t>Trainers</a:t>
            </a:r>
          </a:p>
          <a:p>
            <a:r>
              <a:rPr lang="fr-CH" dirty="0" smtClean="0"/>
              <a:t>Referees</a:t>
            </a:r>
          </a:p>
          <a:p>
            <a:r>
              <a:rPr lang="fr-CH" dirty="0" smtClean="0"/>
              <a:t>Team staff (you!)</a:t>
            </a:r>
          </a:p>
          <a:p>
            <a:r>
              <a:rPr lang="fr-CH" dirty="0" smtClean="0"/>
              <a:t>Audience (fans, spectators, parents, hooligans, stadiers)</a:t>
            </a:r>
          </a:p>
          <a:p>
            <a:r>
              <a:rPr lang="fr-CH" dirty="0" smtClean="0"/>
              <a:t>Medias</a:t>
            </a:r>
          </a:p>
          <a:p>
            <a:r>
              <a:rPr lang="fr-CH" dirty="0" smtClean="0"/>
              <a:t>Managers</a:t>
            </a:r>
          </a:p>
          <a:p>
            <a:r>
              <a:rPr lang="fr-CH" dirty="0" smtClean="0"/>
              <a:t>Other (authorities)</a:t>
            </a:r>
          </a:p>
        </p:txBody>
      </p:sp>
      <p:sp>
        <p:nvSpPr>
          <p:cNvPr id="4" name="Espace réservé de la date 3"/>
          <p:cNvSpPr>
            <a:spLocks noGrp="1"/>
          </p:cNvSpPr>
          <p:nvPr>
            <p:ph type="dt" sz="half" idx="10"/>
          </p:nvPr>
        </p:nvSpPr>
        <p:spPr/>
        <p:txBody>
          <a:bodyPr/>
          <a:lstStyle/>
          <a:p>
            <a:r>
              <a:rPr lang="fr-CH" smtClean="0"/>
              <a:t>Chamonix, 25/01/2013</a:t>
            </a:r>
            <a:endParaRPr lang="fr-CH"/>
          </a:p>
        </p:txBody>
      </p:sp>
      <p:sp>
        <p:nvSpPr>
          <p:cNvPr id="5" name="Espace réservé du pied de page 4"/>
          <p:cNvSpPr>
            <a:spLocks noGrp="1"/>
          </p:cNvSpPr>
          <p:nvPr>
            <p:ph type="ftr" sz="quarter" idx="11"/>
          </p:nvPr>
        </p:nvSpPr>
        <p:spPr/>
        <p:txBody>
          <a:bodyPr/>
          <a:lstStyle/>
          <a:p>
            <a:r>
              <a:rPr lang="fr-CH" smtClean="0"/>
              <a:t>Exciting Football, Markus Frei &amp; Rex Pressl-Wenger</a:t>
            </a:r>
            <a:endParaRPr lang="fr-CH"/>
          </a:p>
        </p:txBody>
      </p:sp>
      <p:sp>
        <p:nvSpPr>
          <p:cNvPr id="8" name="Espace réservé du numéro de diapositive 7"/>
          <p:cNvSpPr>
            <a:spLocks noGrp="1"/>
          </p:cNvSpPr>
          <p:nvPr>
            <p:ph type="sldNum" sz="quarter" idx="12"/>
          </p:nvPr>
        </p:nvSpPr>
        <p:spPr/>
        <p:txBody>
          <a:bodyPr/>
          <a:lstStyle/>
          <a:p>
            <a:fld id="{7ACCBC7C-AD49-C540-93B4-78C3E08D5EB8}" type="slidenum">
              <a:rPr lang="fr-CH" smtClean="0"/>
              <a:pPr/>
              <a:t>9</a:t>
            </a:fld>
            <a:endParaRPr lang="fr-CH"/>
          </a:p>
        </p:txBody>
      </p:sp>
    </p:spTree>
    <p:extLst>
      <p:ext uri="{BB962C8B-B14F-4D97-AF65-F5344CB8AC3E}">
        <p14:creationId xmlns:p14="http://schemas.microsoft.com/office/powerpoint/2010/main" xmlns="" val="1085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Sillage.thmx</Template>
  <TotalTime>6183</TotalTime>
  <Words>4201</Words>
  <Application>Microsoft Macintosh PowerPoint</Application>
  <PresentationFormat>Affichage à l'écran (4:3)</PresentationFormat>
  <Paragraphs>474</Paragraphs>
  <Slides>28</Slides>
  <Notes>27</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Sillage</vt:lpstr>
      <vt:lpstr>Diapositive 1</vt:lpstr>
      <vt:lpstr>Thanks</vt:lpstr>
      <vt:lpstr>What is football?</vt:lpstr>
      <vt:lpstr>Our 3-parts agenda</vt:lpstr>
      <vt:lpstr>Organization in football</vt:lpstr>
      <vt:lpstr>Who is organizing football?</vt:lpstr>
      <vt:lpstr>Competitions</vt:lpstr>
      <vt:lpstr>The Laws of Game (17)</vt:lpstr>
      <vt:lpstr>Actors of football</vt:lpstr>
      <vt:lpstr>Finance: Match day</vt:lpstr>
      <vt:lpstr>Finance: Merchandising</vt:lpstr>
      <vt:lpstr>Finance: Sponsoring, betting, criminality</vt:lpstr>
      <vt:lpstr>Finance: Financial Fair-Play</vt:lpstr>
      <vt:lpstr>Diapositive 14</vt:lpstr>
      <vt:lpstr>Skills, Competencies, Players development and training</vt:lpstr>
      <vt:lpstr>Diapositive 16</vt:lpstr>
      <vt:lpstr>SFA Philosophy -  Collective Education</vt:lpstr>
      <vt:lpstr>SFA Philosophy -  Individual Education</vt:lpstr>
      <vt:lpstr>SFA Philosophy -  Training Methods</vt:lpstr>
      <vt:lpstr>Diapositive 20</vt:lpstr>
      <vt:lpstr>Skills, Competencies, Trainer education </vt:lpstr>
      <vt:lpstr>Structure of football education of trainers in 2012</vt:lpstr>
      <vt:lpstr>What we expect from a trainer for basic football </vt:lpstr>
      <vt:lpstr>What we expect from a trainer for elite football </vt:lpstr>
      <vt:lpstr>Where to start with training?</vt:lpstr>
      <vt:lpstr>Give the ball to one player…</vt:lpstr>
      <vt:lpstr>Imagine what you do and where</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Exciting Football</dc:title>
  <dc:creator>Rex Pressl-Wenger</dc:creator>
  <cp:lastModifiedBy>Christophe</cp:lastModifiedBy>
  <cp:revision>140</cp:revision>
  <cp:lastPrinted>2013-01-23T19:31:20Z</cp:lastPrinted>
  <dcterms:created xsi:type="dcterms:W3CDTF">2012-12-13T14:17:27Z</dcterms:created>
  <dcterms:modified xsi:type="dcterms:W3CDTF">2013-02-04T10:27:04Z</dcterms:modified>
</cp:coreProperties>
</file>